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Lst>
  <p:sldSz cx="21383625" cy="151193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42" d="100"/>
          <a:sy n="42" d="100"/>
        </p:scale>
        <p:origin x="688" y="1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E3C0C3-CB84-473B-8B79-BE3924FAF862}" type="doc">
      <dgm:prSet loTypeId="urn:microsoft.com/office/officeart/2005/8/layout/process4" loCatId="list" qsTypeId="urn:microsoft.com/office/officeart/2005/8/quickstyle/simple2" qsCatId="simple" csTypeId="urn:microsoft.com/office/officeart/2005/8/colors/accent4_2" csCatId="accent4" phldr="1"/>
      <dgm:spPr/>
      <dgm:t>
        <a:bodyPr/>
        <a:lstStyle/>
        <a:p>
          <a:endParaRPr lang="en-GB"/>
        </a:p>
      </dgm:t>
    </dgm:pt>
    <dgm:pt modelId="{711E56E7-FCB8-4717-8B42-E156F3BD25FF}">
      <dgm:prSet phldrT="[文本]" custT="1"/>
      <dgm:spPr/>
      <dgm:t>
        <a:bodyPr/>
        <a:lstStyle/>
        <a:p>
          <a:pPr>
            <a:lnSpc>
              <a:spcPct val="100000"/>
            </a:lnSpc>
          </a:pPr>
          <a:r>
            <a:rPr lang="en-GB" sz="2400" b="1" kern="1200" dirty="0">
              <a:solidFill>
                <a:schemeClr val="tx1"/>
              </a:solidFill>
            </a:rPr>
            <a:t>Comparison</a:t>
          </a:r>
        </a:p>
      </dgm:t>
    </dgm:pt>
    <dgm:pt modelId="{568B406F-C8A0-448A-A79D-CF7F99A99B30}" type="parTrans" cxnId="{23C9E5B6-C274-401F-86F6-0B4717F0D6DA}">
      <dgm:prSet/>
      <dgm:spPr/>
      <dgm:t>
        <a:bodyPr/>
        <a:lstStyle/>
        <a:p>
          <a:endParaRPr lang="en-GB"/>
        </a:p>
      </dgm:t>
    </dgm:pt>
    <dgm:pt modelId="{98F02C41-7085-4FC0-BFE0-75BC8C46DB08}" type="sibTrans" cxnId="{23C9E5B6-C274-401F-86F6-0B4717F0D6DA}">
      <dgm:prSet/>
      <dgm:spPr/>
      <dgm:t>
        <a:bodyPr/>
        <a:lstStyle/>
        <a:p>
          <a:endParaRPr lang="en-GB"/>
        </a:p>
      </dgm:t>
    </dgm:pt>
    <dgm:pt modelId="{02EB75D5-4412-4CF3-B725-667FB4069526}">
      <dgm:prSet phldrT="[文本]" custT="1"/>
      <dgm:spPr/>
      <dgm:t>
        <a:bodyPr/>
        <a:lstStyle/>
        <a:p>
          <a:pPr>
            <a:lnSpc>
              <a:spcPct val="90000"/>
            </a:lnSpc>
          </a:pPr>
          <a:r>
            <a:rPr lang="en-GB" sz="1600" kern="1200" dirty="0">
              <a:solidFill>
                <a:prstClr val="black"/>
              </a:solidFill>
              <a:latin typeface="Calibri" panose="020F0502020204030204"/>
              <a:ea typeface="+mn-ea"/>
              <a:cs typeface="+mn-cs"/>
            </a:rPr>
            <a:t>Compared with a random generated value</a:t>
          </a:r>
        </a:p>
      </dgm:t>
    </dgm:pt>
    <dgm:pt modelId="{08B429C7-03B2-480B-B395-2275C5CE7F44}" type="parTrans" cxnId="{EFE3C59C-6B6E-486B-B3A5-C7B946CF0410}">
      <dgm:prSet/>
      <dgm:spPr/>
      <dgm:t>
        <a:bodyPr/>
        <a:lstStyle/>
        <a:p>
          <a:endParaRPr lang="en-GB"/>
        </a:p>
      </dgm:t>
    </dgm:pt>
    <dgm:pt modelId="{2EE5F016-8F4D-46A3-8607-9E1EEEB6707C}" type="sibTrans" cxnId="{EFE3C59C-6B6E-486B-B3A5-C7B946CF0410}">
      <dgm:prSet/>
      <dgm:spPr/>
      <dgm:t>
        <a:bodyPr/>
        <a:lstStyle/>
        <a:p>
          <a:endParaRPr lang="en-GB"/>
        </a:p>
      </dgm:t>
    </dgm:pt>
    <dgm:pt modelId="{442AEF29-B7E2-4555-BDDA-F56415869232}">
      <dgm:prSet phldrT="[文本]" custT="1"/>
      <dgm:spPr/>
      <dgm:t>
        <a:bodyPr/>
        <a:lstStyle/>
        <a:p>
          <a:r>
            <a:rPr lang="en-GB" sz="2400" b="1" dirty="0">
              <a:solidFill>
                <a:schemeClr val="tx1"/>
              </a:solidFill>
            </a:rPr>
            <a:t>Iteration</a:t>
          </a:r>
        </a:p>
      </dgm:t>
    </dgm:pt>
    <dgm:pt modelId="{F1BDBEF0-E7F8-47CB-96DE-9764B3B8491C}" type="parTrans" cxnId="{16DB5C21-4118-4FCE-BD1F-6E49BF6773BD}">
      <dgm:prSet/>
      <dgm:spPr/>
      <dgm:t>
        <a:bodyPr/>
        <a:lstStyle/>
        <a:p>
          <a:endParaRPr lang="en-GB"/>
        </a:p>
      </dgm:t>
    </dgm:pt>
    <dgm:pt modelId="{EA6D3D80-ECA2-4663-932D-D05B8D4D99DF}" type="sibTrans" cxnId="{16DB5C21-4118-4FCE-BD1F-6E49BF6773BD}">
      <dgm:prSet/>
      <dgm:spPr/>
      <dgm:t>
        <a:bodyPr/>
        <a:lstStyle/>
        <a:p>
          <a:endParaRPr lang="en-GB"/>
        </a:p>
      </dgm:t>
    </dgm:pt>
    <dgm:pt modelId="{901A6E32-D194-4E2E-9101-A5A4B9F7171C}">
      <dgm:prSet phldrT="[文本]" custT="1"/>
      <dgm:spPr/>
      <dgm:t>
        <a:bodyPr/>
        <a:lstStyle/>
        <a:p>
          <a:r>
            <a:rPr lang="en-GB" sz="2400" b="1" dirty="0">
              <a:solidFill>
                <a:schemeClr val="tx1"/>
              </a:solidFill>
            </a:rPr>
            <a:t>Normalisation</a:t>
          </a:r>
        </a:p>
      </dgm:t>
    </dgm:pt>
    <dgm:pt modelId="{38EB1247-B0B2-4C10-ACD9-8D4A5B0FC7F1}" type="parTrans" cxnId="{AB5BA39C-5BAB-47B4-965B-E4BADEDA18FF}">
      <dgm:prSet/>
      <dgm:spPr/>
      <dgm:t>
        <a:bodyPr/>
        <a:lstStyle/>
        <a:p>
          <a:endParaRPr lang="en-GB"/>
        </a:p>
      </dgm:t>
    </dgm:pt>
    <dgm:pt modelId="{1B2A2392-E418-4C03-9F45-3FD9C7964492}" type="sibTrans" cxnId="{AB5BA39C-5BAB-47B4-965B-E4BADEDA18FF}">
      <dgm:prSet/>
      <dgm:spPr/>
      <dgm:t>
        <a:bodyPr/>
        <a:lstStyle/>
        <a:p>
          <a:endParaRPr lang="en-GB"/>
        </a:p>
      </dgm:t>
    </dgm:pt>
    <dgm:pt modelId="{85BE2726-440E-45D5-AF44-E0FF4E089C97}">
      <dgm:prSet phldrT="[文本]" custT="1"/>
      <dgm:spPr/>
      <dgm:t>
        <a:bodyPr/>
        <a:lstStyle/>
        <a:p>
          <a:r>
            <a:rPr lang="en-GB" sz="1600" dirty="0">
              <a:solidFill>
                <a:schemeClr val="tx1"/>
              </a:solidFill>
            </a:rPr>
            <a:t>Normalise the wave to prevent evolution from  divergence </a:t>
          </a:r>
        </a:p>
      </dgm:t>
    </dgm:pt>
    <dgm:pt modelId="{E5E5F0CE-1DDF-47A2-8D37-F70CFE9B7617}" type="parTrans" cxnId="{56469EA9-1E4A-4EBA-A17E-40A77B2F7A98}">
      <dgm:prSet/>
      <dgm:spPr/>
      <dgm:t>
        <a:bodyPr/>
        <a:lstStyle/>
        <a:p>
          <a:endParaRPr lang="en-GB"/>
        </a:p>
      </dgm:t>
    </dgm:pt>
    <dgm:pt modelId="{A50419DB-83EF-4AA8-9BD6-CBF591E71447}" type="sibTrans" cxnId="{56469EA9-1E4A-4EBA-A17E-40A77B2F7A98}">
      <dgm:prSet/>
      <dgm:spPr/>
      <dgm:t>
        <a:bodyPr/>
        <a:lstStyle/>
        <a:p>
          <a:endParaRPr lang="en-GB"/>
        </a:p>
      </dgm:t>
    </dgm:pt>
    <dgm:pt modelId="{06F954DD-B11E-4B11-B559-02366490DC0C}">
      <dgm:prSet phldrT="[文本]" custT="1"/>
      <dgm:spPr/>
      <dgm:t>
        <a:bodyPr/>
        <a:lstStyle/>
        <a:p>
          <a:r>
            <a:rPr lang="en-GB" sz="1600" dirty="0">
              <a:solidFill>
                <a:schemeClr val="tx1"/>
              </a:solidFill>
            </a:rPr>
            <a:t>Derive the expression of wave at time (t+</a:t>
          </a:r>
          <a:r>
            <a:rPr lang="en-US" altLang="zh-CN" sz="1600" dirty="0">
              <a:solidFill>
                <a:schemeClr val="tx1"/>
              </a:solidFill>
            </a:rPr>
            <a:t>δt</a:t>
          </a:r>
          <a:r>
            <a:rPr lang="en-GB" sz="1600" dirty="0">
              <a:solidFill>
                <a:schemeClr val="tx1"/>
              </a:solidFill>
            </a:rPr>
            <a:t>).</a:t>
          </a:r>
        </a:p>
      </dgm:t>
    </dgm:pt>
    <dgm:pt modelId="{74908CB2-B3D5-402C-A757-EA8F43B65EE0}" type="parTrans" cxnId="{A3418D2C-CD55-47BD-8918-828E6131BC09}">
      <dgm:prSet/>
      <dgm:spPr/>
      <dgm:t>
        <a:bodyPr/>
        <a:lstStyle/>
        <a:p>
          <a:endParaRPr lang="en-GB"/>
        </a:p>
      </dgm:t>
    </dgm:pt>
    <dgm:pt modelId="{A394A7B7-95C2-4080-B25F-9B0766A95BFA}" type="sibTrans" cxnId="{A3418D2C-CD55-47BD-8918-828E6131BC09}">
      <dgm:prSet/>
      <dgm:spPr/>
      <dgm:t>
        <a:bodyPr/>
        <a:lstStyle/>
        <a:p>
          <a:endParaRPr lang="en-GB"/>
        </a:p>
      </dgm:t>
    </dgm:pt>
    <dgm:pt modelId="{753FA680-75E1-4D32-9834-6465DC169007}">
      <dgm:prSet custT="1"/>
      <dgm:spPr/>
      <dgm:t>
        <a:bodyPr/>
        <a:lstStyle/>
        <a:p>
          <a:pPr>
            <a:lnSpc>
              <a:spcPct val="90000"/>
            </a:lnSpc>
          </a:pPr>
          <a:r>
            <a:rPr lang="en-GB" sz="1600" kern="1200" dirty="0">
              <a:solidFill>
                <a:prstClr val="black"/>
              </a:solidFill>
              <a:latin typeface="Calibri" panose="020F0502020204030204"/>
              <a:ea typeface="+mn-ea"/>
              <a:cs typeface="+mn-cs"/>
            </a:rPr>
            <a:t>Based on the comparing result, apply different method to the wave.</a:t>
          </a:r>
        </a:p>
      </dgm:t>
    </dgm:pt>
    <dgm:pt modelId="{E9E13ED9-7A28-4898-97DC-3CF7749F028F}" type="parTrans" cxnId="{1F01FAF0-3C68-4145-B51E-40BDA431E339}">
      <dgm:prSet/>
      <dgm:spPr/>
      <dgm:t>
        <a:bodyPr/>
        <a:lstStyle/>
        <a:p>
          <a:endParaRPr lang="en-GB"/>
        </a:p>
      </dgm:t>
    </dgm:pt>
    <dgm:pt modelId="{490FCFED-07B1-4343-B4F3-A90B924F756E}" type="sibTrans" cxnId="{1F01FAF0-3C68-4145-B51E-40BDA431E339}">
      <dgm:prSet/>
      <dgm:spPr/>
      <dgm:t>
        <a:bodyPr/>
        <a:lstStyle/>
        <a:p>
          <a:endParaRPr lang="en-GB"/>
        </a:p>
      </dgm:t>
    </dgm:pt>
    <dgm:pt modelId="{2E8B9C02-DFB0-497A-9DDE-9453BD64B503}" type="pres">
      <dgm:prSet presAssocID="{88E3C0C3-CB84-473B-8B79-BE3924FAF862}" presName="Name0" presStyleCnt="0">
        <dgm:presLayoutVars>
          <dgm:dir/>
          <dgm:animLvl val="lvl"/>
          <dgm:resizeHandles val="exact"/>
        </dgm:presLayoutVars>
      </dgm:prSet>
      <dgm:spPr/>
    </dgm:pt>
    <dgm:pt modelId="{9085755A-8AF8-430C-9153-2D6BADEA15E3}" type="pres">
      <dgm:prSet presAssocID="{901A6E32-D194-4E2E-9101-A5A4B9F7171C}" presName="boxAndChildren" presStyleCnt="0"/>
      <dgm:spPr/>
    </dgm:pt>
    <dgm:pt modelId="{B69292ED-4819-485E-ABC5-CF3CCDCB0277}" type="pres">
      <dgm:prSet presAssocID="{901A6E32-D194-4E2E-9101-A5A4B9F7171C}" presName="parentTextBox" presStyleLbl="node1" presStyleIdx="0" presStyleCnt="3"/>
      <dgm:spPr/>
    </dgm:pt>
    <dgm:pt modelId="{B0DB88CB-310C-47C8-A016-BB106515C687}" type="pres">
      <dgm:prSet presAssocID="{901A6E32-D194-4E2E-9101-A5A4B9F7171C}" presName="entireBox" presStyleLbl="node1" presStyleIdx="0" presStyleCnt="3" custLinFactNeighborX="271" custLinFactNeighborY="-1782"/>
      <dgm:spPr/>
    </dgm:pt>
    <dgm:pt modelId="{B6AADD84-7F72-4172-9E60-7F1BFF0639AF}" type="pres">
      <dgm:prSet presAssocID="{901A6E32-D194-4E2E-9101-A5A4B9F7171C}" presName="descendantBox" presStyleCnt="0"/>
      <dgm:spPr/>
    </dgm:pt>
    <dgm:pt modelId="{AA402551-6078-4297-970D-05D592230A91}" type="pres">
      <dgm:prSet presAssocID="{85BE2726-440E-45D5-AF44-E0FF4E089C97}" presName="childTextBox" presStyleLbl="fgAccFollowNode1" presStyleIdx="0" presStyleCnt="4">
        <dgm:presLayoutVars>
          <dgm:bulletEnabled val="1"/>
        </dgm:presLayoutVars>
      </dgm:prSet>
      <dgm:spPr/>
    </dgm:pt>
    <dgm:pt modelId="{DE4D46BE-B55A-4BDF-B722-6999FA07A841}" type="pres">
      <dgm:prSet presAssocID="{98F02C41-7085-4FC0-BFE0-75BC8C46DB08}" presName="sp" presStyleCnt="0"/>
      <dgm:spPr/>
    </dgm:pt>
    <dgm:pt modelId="{EBA7DA3E-C1DB-499E-A5D0-0AB2E73EDA41}" type="pres">
      <dgm:prSet presAssocID="{711E56E7-FCB8-4717-8B42-E156F3BD25FF}" presName="arrowAndChildren" presStyleCnt="0"/>
      <dgm:spPr/>
    </dgm:pt>
    <dgm:pt modelId="{8EC72EDF-3FE2-40CC-BFEC-5B97A6B49959}" type="pres">
      <dgm:prSet presAssocID="{711E56E7-FCB8-4717-8B42-E156F3BD25FF}" presName="parentTextArrow" presStyleLbl="node1" presStyleIdx="0" presStyleCnt="3"/>
      <dgm:spPr/>
    </dgm:pt>
    <dgm:pt modelId="{F8D34D25-950C-4DAD-8505-14446A7B1C5A}" type="pres">
      <dgm:prSet presAssocID="{711E56E7-FCB8-4717-8B42-E156F3BD25FF}" presName="arrow" presStyleLbl="node1" presStyleIdx="1" presStyleCnt="3" custScaleY="137156"/>
      <dgm:spPr/>
    </dgm:pt>
    <dgm:pt modelId="{FD3DFEE1-6EE0-4200-ADDB-7A4CDB3C065E}" type="pres">
      <dgm:prSet presAssocID="{711E56E7-FCB8-4717-8B42-E156F3BD25FF}" presName="descendantArrow" presStyleCnt="0"/>
      <dgm:spPr/>
    </dgm:pt>
    <dgm:pt modelId="{4194A5EF-204E-47E5-9A81-C31DE766512B}" type="pres">
      <dgm:prSet presAssocID="{02EB75D5-4412-4CF3-B725-667FB4069526}" presName="childTextArrow" presStyleLbl="fgAccFollowNode1" presStyleIdx="1" presStyleCnt="4" custScaleX="91348" custScaleY="168031" custLinFactNeighborX="359" custLinFactNeighborY="-18386">
        <dgm:presLayoutVars>
          <dgm:bulletEnabled val="1"/>
        </dgm:presLayoutVars>
      </dgm:prSet>
      <dgm:spPr/>
    </dgm:pt>
    <dgm:pt modelId="{5586A3C9-B411-4C43-AD07-B326C13583F9}" type="pres">
      <dgm:prSet presAssocID="{753FA680-75E1-4D32-9834-6465DC169007}" presName="childTextArrow" presStyleLbl="fgAccFollowNode1" presStyleIdx="2" presStyleCnt="4" custScaleX="89433" custScaleY="168024" custLinFactNeighborX="69" custLinFactNeighborY="-18383">
        <dgm:presLayoutVars>
          <dgm:bulletEnabled val="1"/>
        </dgm:presLayoutVars>
      </dgm:prSet>
      <dgm:spPr/>
    </dgm:pt>
    <dgm:pt modelId="{565A3CA0-C55C-4B5A-9EEC-61CCB5A0B897}" type="pres">
      <dgm:prSet presAssocID="{EA6D3D80-ECA2-4663-932D-D05B8D4D99DF}" presName="sp" presStyleCnt="0"/>
      <dgm:spPr/>
    </dgm:pt>
    <dgm:pt modelId="{E45C2248-B9D9-4DFF-8ED2-1046C383FA7C}" type="pres">
      <dgm:prSet presAssocID="{442AEF29-B7E2-4555-BDDA-F56415869232}" presName="arrowAndChildren" presStyleCnt="0"/>
      <dgm:spPr/>
    </dgm:pt>
    <dgm:pt modelId="{7F292532-8569-4E82-B2F8-72C9B64CE45A}" type="pres">
      <dgm:prSet presAssocID="{442AEF29-B7E2-4555-BDDA-F56415869232}" presName="parentTextArrow" presStyleLbl="node1" presStyleIdx="1" presStyleCnt="3"/>
      <dgm:spPr/>
    </dgm:pt>
    <dgm:pt modelId="{0CB5DA85-324F-46E4-B22E-095ECDDFC13C}" type="pres">
      <dgm:prSet presAssocID="{442AEF29-B7E2-4555-BDDA-F56415869232}" presName="arrow" presStyleLbl="node1" presStyleIdx="2" presStyleCnt="3" custScaleY="71497"/>
      <dgm:spPr/>
    </dgm:pt>
    <dgm:pt modelId="{288787DD-1D73-4A93-9AC6-0876F528CE3A}" type="pres">
      <dgm:prSet presAssocID="{442AEF29-B7E2-4555-BDDA-F56415869232}" presName="descendantArrow" presStyleCnt="0"/>
      <dgm:spPr/>
    </dgm:pt>
    <dgm:pt modelId="{6FCC1E34-0A06-45BB-9170-10CDDC614B76}" type="pres">
      <dgm:prSet presAssocID="{06F954DD-B11E-4B11-B559-02366490DC0C}" presName="childTextArrow" presStyleLbl="fgAccFollowNode1" presStyleIdx="3" presStyleCnt="4" custScaleY="80010">
        <dgm:presLayoutVars>
          <dgm:bulletEnabled val="1"/>
        </dgm:presLayoutVars>
      </dgm:prSet>
      <dgm:spPr/>
    </dgm:pt>
  </dgm:ptLst>
  <dgm:cxnLst>
    <dgm:cxn modelId="{EF986113-4F45-4252-8771-DD894AE147F7}" type="presOf" srcId="{06F954DD-B11E-4B11-B559-02366490DC0C}" destId="{6FCC1E34-0A06-45BB-9170-10CDDC614B76}" srcOrd="0" destOrd="0" presId="urn:microsoft.com/office/officeart/2005/8/layout/process4"/>
    <dgm:cxn modelId="{8B7FA116-5739-4140-8AF8-7C978D38948F}" type="presOf" srcId="{753FA680-75E1-4D32-9834-6465DC169007}" destId="{5586A3C9-B411-4C43-AD07-B326C13583F9}" srcOrd="0" destOrd="0" presId="urn:microsoft.com/office/officeart/2005/8/layout/process4"/>
    <dgm:cxn modelId="{6A070020-66D2-4031-80A3-99CA10D8FEB0}" type="presOf" srcId="{901A6E32-D194-4E2E-9101-A5A4B9F7171C}" destId="{B0DB88CB-310C-47C8-A016-BB106515C687}" srcOrd="1" destOrd="0" presId="urn:microsoft.com/office/officeart/2005/8/layout/process4"/>
    <dgm:cxn modelId="{54D01D20-BF32-4A01-A747-E11F9D4E20D6}" type="presOf" srcId="{901A6E32-D194-4E2E-9101-A5A4B9F7171C}" destId="{B69292ED-4819-485E-ABC5-CF3CCDCB0277}" srcOrd="0" destOrd="0" presId="urn:microsoft.com/office/officeart/2005/8/layout/process4"/>
    <dgm:cxn modelId="{16DB5C21-4118-4FCE-BD1F-6E49BF6773BD}" srcId="{88E3C0C3-CB84-473B-8B79-BE3924FAF862}" destId="{442AEF29-B7E2-4555-BDDA-F56415869232}" srcOrd="0" destOrd="0" parTransId="{F1BDBEF0-E7F8-47CB-96DE-9764B3B8491C}" sibTransId="{EA6D3D80-ECA2-4663-932D-D05B8D4D99DF}"/>
    <dgm:cxn modelId="{A3418D2C-CD55-47BD-8918-828E6131BC09}" srcId="{442AEF29-B7E2-4555-BDDA-F56415869232}" destId="{06F954DD-B11E-4B11-B559-02366490DC0C}" srcOrd="0" destOrd="0" parTransId="{74908CB2-B3D5-402C-A757-EA8F43B65EE0}" sibTransId="{A394A7B7-95C2-4080-B25F-9B0766A95BFA}"/>
    <dgm:cxn modelId="{E677D54B-E838-4720-BD18-B9F73F9F5B91}" type="presOf" srcId="{88E3C0C3-CB84-473B-8B79-BE3924FAF862}" destId="{2E8B9C02-DFB0-497A-9DDE-9453BD64B503}" srcOrd="0" destOrd="0" presId="urn:microsoft.com/office/officeart/2005/8/layout/process4"/>
    <dgm:cxn modelId="{FFED287F-2B70-4D82-BDEF-2270EBF14232}" type="presOf" srcId="{85BE2726-440E-45D5-AF44-E0FF4E089C97}" destId="{AA402551-6078-4297-970D-05D592230A91}" srcOrd="0" destOrd="0" presId="urn:microsoft.com/office/officeart/2005/8/layout/process4"/>
    <dgm:cxn modelId="{923B2F8F-86DB-40FC-A8C3-A08822BCA6D3}" type="presOf" srcId="{711E56E7-FCB8-4717-8B42-E156F3BD25FF}" destId="{F8D34D25-950C-4DAD-8505-14446A7B1C5A}" srcOrd="1" destOrd="0" presId="urn:microsoft.com/office/officeart/2005/8/layout/process4"/>
    <dgm:cxn modelId="{AB5BA39C-5BAB-47B4-965B-E4BADEDA18FF}" srcId="{88E3C0C3-CB84-473B-8B79-BE3924FAF862}" destId="{901A6E32-D194-4E2E-9101-A5A4B9F7171C}" srcOrd="2" destOrd="0" parTransId="{38EB1247-B0B2-4C10-ACD9-8D4A5B0FC7F1}" sibTransId="{1B2A2392-E418-4C03-9F45-3FD9C7964492}"/>
    <dgm:cxn modelId="{EFE3C59C-6B6E-486B-B3A5-C7B946CF0410}" srcId="{711E56E7-FCB8-4717-8B42-E156F3BD25FF}" destId="{02EB75D5-4412-4CF3-B725-667FB4069526}" srcOrd="0" destOrd="0" parTransId="{08B429C7-03B2-480B-B395-2275C5CE7F44}" sibTransId="{2EE5F016-8F4D-46A3-8607-9E1EEEB6707C}"/>
    <dgm:cxn modelId="{AAF8C9A4-5521-4479-B2C0-102FA1CEB745}" type="presOf" srcId="{02EB75D5-4412-4CF3-B725-667FB4069526}" destId="{4194A5EF-204E-47E5-9A81-C31DE766512B}" srcOrd="0" destOrd="0" presId="urn:microsoft.com/office/officeart/2005/8/layout/process4"/>
    <dgm:cxn modelId="{56469EA9-1E4A-4EBA-A17E-40A77B2F7A98}" srcId="{901A6E32-D194-4E2E-9101-A5A4B9F7171C}" destId="{85BE2726-440E-45D5-AF44-E0FF4E089C97}" srcOrd="0" destOrd="0" parTransId="{E5E5F0CE-1DDF-47A2-8D37-F70CFE9B7617}" sibTransId="{A50419DB-83EF-4AA8-9BD6-CBF591E71447}"/>
    <dgm:cxn modelId="{23C9E5B6-C274-401F-86F6-0B4717F0D6DA}" srcId="{88E3C0C3-CB84-473B-8B79-BE3924FAF862}" destId="{711E56E7-FCB8-4717-8B42-E156F3BD25FF}" srcOrd="1" destOrd="0" parTransId="{568B406F-C8A0-448A-A79D-CF7F99A99B30}" sibTransId="{98F02C41-7085-4FC0-BFE0-75BC8C46DB08}"/>
    <dgm:cxn modelId="{533733BA-03D7-49D0-9D53-A826FFF90743}" type="presOf" srcId="{442AEF29-B7E2-4555-BDDA-F56415869232}" destId="{0CB5DA85-324F-46E4-B22E-095ECDDFC13C}" srcOrd="1" destOrd="0" presId="urn:microsoft.com/office/officeart/2005/8/layout/process4"/>
    <dgm:cxn modelId="{72C98ECC-1108-43ED-BAE6-A30E2F190BEE}" type="presOf" srcId="{711E56E7-FCB8-4717-8B42-E156F3BD25FF}" destId="{8EC72EDF-3FE2-40CC-BFEC-5B97A6B49959}" srcOrd="0" destOrd="0" presId="urn:microsoft.com/office/officeart/2005/8/layout/process4"/>
    <dgm:cxn modelId="{1F01FAF0-3C68-4145-B51E-40BDA431E339}" srcId="{711E56E7-FCB8-4717-8B42-E156F3BD25FF}" destId="{753FA680-75E1-4D32-9834-6465DC169007}" srcOrd="1" destOrd="0" parTransId="{E9E13ED9-7A28-4898-97DC-3CF7749F028F}" sibTransId="{490FCFED-07B1-4343-B4F3-A90B924F756E}"/>
    <dgm:cxn modelId="{09BED9F8-313B-45E2-806F-68E2CB167147}" type="presOf" srcId="{442AEF29-B7E2-4555-BDDA-F56415869232}" destId="{7F292532-8569-4E82-B2F8-72C9B64CE45A}" srcOrd="0" destOrd="0" presId="urn:microsoft.com/office/officeart/2005/8/layout/process4"/>
    <dgm:cxn modelId="{98D81ACD-6C7B-4098-A010-26A96277F58D}" type="presParOf" srcId="{2E8B9C02-DFB0-497A-9DDE-9453BD64B503}" destId="{9085755A-8AF8-430C-9153-2D6BADEA15E3}" srcOrd="0" destOrd="0" presId="urn:microsoft.com/office/officeart/2005/8/layout/process4"/>
    <dgm:cxn modelId="{83FF4B02-4E01-4130-B96F-A302F91E498C}" type="presParOf" srcId="{9085755A-8AF8-430C-9153-2D6BADEA15E3}" destId="{B69292ED-4819-485E-ABC5-CF3CCDCB0277}" srcOrd="0" destOrd="0" presId="urn:microsoft.com/office/officeart/2005/8/layout/process4"/>
    <dgm:cxn modelId="{36936800-9FD3-442E-9A7C-E56DF4156E15}" type="presParOf" srcId="{9085755A-8AF8-430C-9153-2D6BADEA15E3}" destId="{B0DB88CB-310C-47C8-A016-BB106515C687}" srcOrd="1" destOrd="0" presId="urn:microsoft.com/office/officeart/2005/8/layout/process4"/>
    <dgm:cxn modelId="{2B737E83-34F0-452C-B5E9-9B13960702F1}" type="presParOf" srcId="{9085755A-8AF8-430C-9153-2D6BADEA15E3}" destId="{B6AADD84-7F72-4172-9E60-7F1BFF0639AF}" srcOrd="2" destOrd="0" presId="urn:microsoft.com/office/officeart/2005/8/layout/process4"/>
    <dgm:cxn modelId="{1BFFE7D1-6D5C-4BE1-B7DD-FA0FD8CE06DB}" type="presParOf" srcId="{B6AADD84-7F72-4172-9E60-7F1BFF0639AF}" destId="{AA402551-6078-4297-970D-05D592230A91}" srcOrd="0" destOrd="0" presId="urn:microsoft.com/office/officeart/2005/8/layout/process4"/>
    <dgm:cxn modelId="{2C5A54BD-AD21-49A2-9189-3B260DF4E764}" type="presParOf" srcId="{2E8B9C02-DFB0-497A-9DDE-9453BD64B503}" destId="{DE4D46BE-B55A-4BDF-B722-6999FA07A841}" srcOrd="1" destOrd="0" presId="urn:microsoft.com/office/officeart/2005/8/layout/process4"/>
    <dgm:cxn modelId="{A8B96541-4BAD-4404-B6E9-606A46FFAA16}" type="presParOf" srcId="{2E8B9C02-DFB0-497A-9DDE-9453BD64B503}" destId="{EBA7DA3E-C1DB-499E-A5D0-0AB2E73EDA41}" srcOrd="2" destOrd="0" presId="urn:microsoft.com/office/officeart/2005/8/layout/process4"/>
    <dgm:cxn modelId="{EC7A46D8-8CC9-4D87-98F7-581D1F1E103D}" type="presParOf" srcId="{EBA7DA3E-C1DB-499E-A5D0-0AB2E73EDA41}" destId="{8EC72EDF-3FE2-40CC-BFEC-5B97A6B49959}" srcOrd="0" destOrd="0" presId="urn:microsoft.com/office/officeart/2005/8/layout/process4"/>
    <dgm:cxn modelId="{2C18E72F-D9C4-4842-BACA-54E4854AAFAD}" type="presParOf" srcId="{EBA7DA3E-C1DB-499E-A5D0-0AB2E73EDA41}" destId="{F8D34D25-950C-4DAD-8505-14446A7B1C5A}" srcOrd="1" destOrd="0" presId="urn:microsoft.com/office/officeart/2005/8/layout/process4"/>
    <dgm:cxn modelId="{29E623BE-6F10-46B0-BF47-EF64AB8DE83B}" type="presParOf" srcId="{EBA7DA3E-C1DB-499E-A5D0-0AB2E73EDA41}" destId="{FD3DFEE1-6EE0-4200-ADDB-7A4CDB3C065E}" srcOrd="2" destOrd="0" presId="urn:microsoft.com/office/officeart/2005/8/layout/process4"/>
    <dgm:cxn modelId="{DD479DAC-13AA-4266-9D05-DEC19521AD50}" type="presParOf" srcId="{FD3DFEE1-6EE0-4200-ADDB-7A4CDB3C065E}" destId="{4194A5EF-204E-47E5-9A81-C31DE766512B}" srcOrd="0" destOrd="0" presId="urn:microsoft.com/office/officeart/2005/8/layout/process4"/>
    <dgm:cxn modelId="{FE032247-E456-4C9A-8991-B4157E384271}" type="presParOf" srcId="{FD3DFEE1-6EE0-4200-ADDB-7A4CDB3C065E}" destId="{5586A3C9-B411-4C43-AD07-B326C13583F9}" srcOrd="1" destOrd="0" presId="urn:microsoft.com/office/officeart/2005/8/layout/process4"/>
    <dgm:cxn modelId="{32888D72-0834-4597-AD1E-032D280491B1}" type="presParOf" srcId="{2E8B9C02-DFB0-497A-9DDE-9453BD64B503}" destId="{565A3CA0-C55C-4B5A-9EEC-61CCB5A0B897}" srcOrd="3" destOrd="0" presId="urn:microsoft.com/office/officeart/2005/8/layout/process4"/>
    <dgm:cxn modelId="{920F646C-C7A1-49FA-9934-095E146EDE2F}" type="presParOf" srcId="{2E8B9C02-DFB0-497A-9DDE-9453BD64B503}" destId="{E45C2248-B9D9-4DFF-8ED2-1046C383FA7C}" srcOrd="4" destOrd="0" presId="urn:microsoft.com/office/officeart/2005/8/layout/process4"/>
    <dgm:cxn modelId="{5D517084-1AE8-496D-A0EA-3182A1884E96}" type="presParOf" srcId="{E45C2248-B9D9-4DFF-8ED2-1046C383FA7C}" destId="{7F292532-8569-4E82-B2F8-72C9B64CE45A}" srcOrd="0" destOrd="0" presId="urn:microsoft.com/office/officeart/2005/8/layout/process4"/>
    <dgm:cxn modelId="{A3AB426E-4BE5-459E-A99A-709C71C4331B}" type="presParOf" srcId="{E45C2248-B9D9-4DFF-8ED2-1046C383FA7C}" destId="{0CB5DA85-324F-46E4-B22E-095ECDDFC13C}" srcOrd="1" destOrd="0" presId="urn:microsoft.com/office/officeart/2005/8/layout/process4"/>
    <dgm:cxn modelId="{C5D7FD71-81FE-4643-BAD2-012F18794C85}" type="presParOf" srcId="{E45C2248-B9D9-4DFF-8ED2-1046C383FA7C}" destId="{288787DD-1D73-4A93-9AC6-0876F528CE3A}" srcOrd="2" destOrd="0" presId="urn:microsoft.com/office/officeart/2005/8/layout/process4"/>
    <dgm:cxn modelId="{AC31100E-C5A2-4B60-BB34-A7EB467570F0}" type="presParOf" srcId="{288787DD-1D73-4A93-9AC6-0876F528CE3A}" destId="{6FCC1E34-0A06-45BB-9170-10CDDC614B76}" srcOrd="0" destOrd="0" presId="urn:microsoft.com/office/officeart/2005/8/layout/process4"/>
  </dgm:cxnLst>
  <dgm:bg/>
  <dgm:whole/>
  <dgm:extLst>
    <a:ext uri="http://schemas.microsoft.com/office/drawing/2008/diagram">
      <dsp:dataModelExt xmlns:dsp="http://schemas.microsoft.com/office/drawing/2008/diagram" relId="rId2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B88CB-310C-47C8-A016-BB106515C687}">
      <dsp:nvSpPr>
        <dsp:cNvPr id="0" name=""/>
        <dsp:cNvSpPr/>
      </dsp:nvSpPr>
      <dsp:spPr>
        <a:xfrm>
          <a:off x="0" y="2649277"/>
          <a:ext cx="6088065" cy="837976"/>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GB" sz="2400" b="1" kern="1200" dirty="0">
              <a:solidFill>
                <a:schemeClr val="tx1"/>
              </a:solidFill>
            </a:rPr>
            <a:t>Normalisation</a:t>
          </a:r>
        </a:p>
      </dsp:txBody>
      <dsp:txXfrm>
        <a:off x="0" y="2649277"/>
        <a:ext cx="6088065" cy="452507"/>
      </dsp:txXfrm>
    </dsp:sp>
    <dsp:sp modelId="{AA402551-6078-4297-970D-05D592230A91}">
      <dsp:nvSpPr>
        <dsp:cNvPr id="0" name=""/>
        <dsp:cNvSpPr/>
      </dsp:nvSpPr>
      <dsp:spPr>
        <a:xfrm>
          <a:off x="0" y="3099958"/>
          <a:ext cx="6088065" cy="385469"/>
        </a:xfrm>
        <a:prstGeom prst="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1"/>
              </a:solidFill>
            </a:rPr>
            <a:t>Normalise the wave to prevent evolution from  divergence </a:t>
          </a:r>
        </a:p>
      </dsp:txBody>
      <dsp:txXfrm>
        <a:off x="0" y="3099958"/>
        <a:ext cx="6088065" cy="385469"/>
      </dsp:txXfrm>
    </dsp:sp>
    <dsp:sp modelId="{F8D34D25-950C-4DAD-8505-14446A7B1C5A}">
      <dsp:nvSpPr>
        <dsp:cNvPr id="0" name=""/>
        <dsp:cNvSpPr/>
      </dsp:nvSpPr>
      <dsp:spPr>
        <a:xfrm rot="10800000">
          <a:off x="0" y="909102"/>
          <a:ext cx="6088065" cy="1767677"/>
        </a:xfrm>
        <a:prstGeom prst="upArrowCallou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100000"/>
            </a:lnSpc>
            <a:spcBef>
              <a:spcPct val="0"/>
            </a:spcBef>
            <a:spcAft>
              <a:spcPct val="35000"/>
            </a:spcAft>
            <a:buNone/>
          </a:pPr>
          <a:r>
            <a:rPr lang="en-GB" sz="2400" b="1" kern="1200" dirty="0">
              <a:solidFill>
                <a:schemeClr val="tx1"/>
              </a:solidFill>
            </a:rPr>
            <a:t>Comparison</a:t>
          </a:r>
        </a:p>
      </dsp:txBody>
      <dsp:txXfrm rot="-10800000">
        <a:off x="0" y="909102"/>
        <a:ext cx="6088065" cy="620454"/>
      </dsp:txXfrm>
    </dsp:sp>
    <dsp:sp modelId="{4194A5EF-204E-47E5-9A81-C31DE766512B}">
      <dsp:nvSpPr>
        <dsp:cNvPr id="0" name=""/>
        <dsp:cNvSpPr/>
      </dsp:nvSpPr>
      <dsp:spPr>
        <a:xfrm>
          <a:off x="14397" y="1398977"/>
          <a:ext cx="3073935" cy="647513"/>
        </a:xfrm>
        <a:prstGeom prst="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GB" sz="1600" kern="1200" dirty="0">
              <a:solidFill>
                <a:prstClr val="black"/>
              </a:solidFill>
              <a:latin typeface="Calibri" panose="020F0502020204030204"/>
              <a:ea typeface="+mn-ea"/>
              <a:cs typeface="+mn-cs"/>
            </a:rPr>
            <a:t>Compared with a random generated value</a:t>
          </a:r>
        </a:p>
      </dsp:txBody>
      <dsp:txXfrm>
        <a:off x="14397" y="1398977"/>
        <a:ext cx="3073935" cy="647513"/>
      </dsp:txXfrm>
    </dsp:sp>
    <dsp:sp modelId="{5586A3C9-B411-4C43-AD07-B326C13583F9}">
      <dsp:nvSpPr>
        <dsp:cNvPr id="0" name=""/>
        <dsp:cNvSpPr/>
      </dsp:nvSpPr>
      <dsp:spPr>
        <a:xfrm>
          <a:off x="3078570" y="1399002"/>
          <a:ext cx="3009494" cy="647486"/>
        </a:xfrm>
        <a:prstGeom prst="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GB" sz="1600" kern="1200" dirty="0">
              <a:solidFill>
                <a:prstClr val="black"/>
              </a:solidFill>
              <a:latin typeface="Calibri" panose="020F0502020204030204"/>
              <a:ea typeface="+mn-ea"/>
              <a:cs typeface="+mn-cs"/>
            </a:rPr>
            <a:t>Based on the comparing result, apply different method to the wave.</a:t>
          </a:r>
        </a:p>
      </dsp:txBody>
      <dsp:txXfrm>
        <a:off x="3078570" y="1399002"/>
        <a:ext cx="3009494" cy="647486"/>
      </dsp:txXfrm>
    </dsp:sp>
    <dsp:sp modelId="{0CB5DA85-324F-46E4-B22E-095ECDDFC13C}">
      <dsp:nvSpPr>
        <dsp:cNvPr id="0" name=""/>
        <dsp:cNvSpPr/>
      </dsp:nvSpPr>
      <dsp:spPr>
        <a:xfrm rot="10800000">
          <a:off x="0" y="213"/>
          <a:ext cx="6088065" cy="921459"/>
        </a:xfrm>
        <a:prstGeom prst="upArrowCallou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GB" sz="2400" b="1" kern="1200" dirty="0">
              <a:solidFill>
                <a:schemeClr val="tx1"/>
              </a:solidFill>
            </a:rPr>
            <a:t>Iteration</a:t>
          </a:r>
        </a:p>
      </dsp:txBody>
      <dsp:txXfrm rot="-10800000">
        <a:off x="0" y="213"/>
        <a:ext cx="6088065" cy="323432"/>
      </dsp:txXfrm>
    </dsp:sp>
    <dsp:sp modelId="{6FCC1E34-0A06-45BB-9170-10CDDC614B76}">
      <dsp:nvSpPr>
        <dsp:cNvPr id="0" name=""/>
        <dsp:cNvSpPr/>
      </dsp:nvSpPr>
      <dsp:spPr>
        <a:xfrm>
          <a:off x="0" y="307426"/>
          <a:ext cx="6088065" cy="308321"/>
        </a:xfrm>
        <a:prstGeom prst="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chemeClr val="tx1"/>
              </a:solidFill>
            </a:rPr>
            <a:t>Derive the expression of wave at time (t+</a:t>
          </a:r>
          <a:r>
            <a:rPr lang="en-US" altLang="zh-CN" sz="1600" kern="1200" dirty="0">
              <a:solidFill>
                <a:schemeClr val="tx1"/>
              </a:solidFill>
            </a:rPr>
            <a:t>δt</a:t>
          </a:r>
          <a:r>
            <a:rPr lang="en-GB" sz="1600" kern="1200" dirty="0">
              <a:solidFill>
                <a:schemeClr val="tx1"/>
              </a:solidFill>
            </a:rPr>
            <a:t>).</a:t>
          </a:r>
        </a:p>
      </dsp:txBody>
      <dsp:txXfrm>
        <a:off x="0" y="307426"/>
        <a:ext cx="6088065" cy="3083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772" y="2474395"/>
            <a:ext cx="18176081" cy="5263774"/>
          </a:xfrm>
        </p:spPr>
        <p:txBody>
          <a:bodyPr anchor="b"/>
          <a:lstStyle>
            <a:lvl1pPr algn="ctr">
              <a:defRPr sz="13228"/>
            </a:lvl1pPr>
          </a:lstStyle>
          <a:p>
            <a:r>
              <a:rPr lang="en-GB"/>
              <a:t>Click to edit Master title style</a:t>
            </a:r>
            <a:endParaRPr lang="en-US" dirty="0"/>
          </a:p>
        </p:txBody>
      </p:sp>
      <p:sp>
        <p:nvSpPr>
          <p:cNvPr id="3" name="Subtitle 2"/>
          <p:cNvSpPr>
            <a:spLocks noGrp="1"/>
          </p:cNvSpPr>
          <p:nvPr>
            <p:ph type="subTitle" idx="1"/>
          </p:nvPr>
        </p:nvSpPr>
        <p:spPr>
          <a:xfrm>
            <a:off x="2672953" y="7941160"/>
            <a:ext cx="16037719" cy="3650342"/>
          </a:xfrm>
        </p:spPr>
        <p:txBody>
          <a:bodyPr/>
          <a:lstStyle>
            <a:lvl1pPr marL="0" indent="0" algn="ctr">
              <a:buNone/>
              <a:defRPr sz="5291"/>
            </a:lvl1pPr>
            <a:lvl2pPr marL="1007943" indent="0" algn="ctr">
              <a:buNone/>
              <a:defRPr sz="4409"/>
            </a:lvl2pPr>
            <a:lvl3pPr marL="2015886" indent="0" algn="ctr">
              <a:buNone/>
              <a:defRPr sz="3968"/>
            </a:lvl3pPr>
            <a:lvl4pPr marL="3023829" indent="0" algn="ctr">
              <a:buNone/>
              <a:defRPr sz="3527"/>
            </a:lvl4pPr>
            <a:lvl5pPr marL="4031772" indent="0" algn="ctr">
              <a:buNone/>
              <a:defRPr sz="3527"/>
            </a:lvl5pPr>
            <a:lvl6pPr marL="5039716" indent="0" algn="ctr">
              <a:buNone/>
              <a:defRPr sz="3527"/>
            </a:lvl6pPr>
            <a:lvl7pPr marL="6047659" indent="0" algn="ctr">
              <a:buNone/>
              <a:defRPr sz="3527"/>
            </a:lvl7pPr>
            <a:lvl8pPr marL="7055602" indent="0" algn="ctr">
              <a:buNone/>
              <a:defRPr sz="3527"/>
            </a:lvl8pPr>
            <a:lvl9pPr marL="8063545" indent="0" algn="ctr">
              <a:buNone/>
              <a:defRPr sz="3527"/>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A3A14BB-6331-4C1E-93B0-4280A40381C7}" type="datetimeFigureOut">
              <a:rPr lang="zh-CN" altLang="en-US" smtClean="0"/>
              <a:t>2023/11/30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267165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A3A14BB-6331-4C1E-93B0-4280A40381C7}" type="datetimeFigureOut">
              <a:rPr lang="zh-CN" altLang="en-US" smtClean="0"/>
              <a:t>2023/11/30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2463144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804966"/>
            <a:ext cx="4610844" cy="1281295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470125" y="804966"/>
            <a:ext cx="13565237" cy="128129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A3A14BB-6331-4C1E-93B0-4280A40381C7}" type="datetimeFigureOut">
              <a:rPr lang="zh-CN" altLang="en-US" smtClean="0"/>
              <a:t>2023/11/30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2268801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A3A14BB-6331-4C1E-93B0-4280A40381C7}" type="datetimeFigureOut">
              <a:rPr lang="zh-CN" altLang="en-US" smtClean="0"/>
              <a:t>2023/11/30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1784073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8988" y="3769342"/>
            <a:ext cx="18443377" cy="6289229"/>
          </a:xfrm>
        </p:spPr>
        <p:txBody>
          <a:bodyPr anchor="b"/>
          <a:lstStyle>
            <a:lvl1pPr>
              <a:defRPr sz="13228"/>
            </a:lvl1pPr>
          </a:lstStyle>
          <a:p>
            <a:r>
              <a:rPr lang="en-GB"/>
              <a:t>Click to edit Master title style</a:t>
            </a:r>
            <a:endParaRPr lang="en-US" dirty="0"/>
          </a:p>
        </p:txBody>
      </p:sp>
      <p:sp>
        <p:nvSpPr>
          <p:cNvPr id="3" name="Text Placeholder 2"/>
          <p:cNvSpPr>
            <a:spLocks noGrp="1"/>
          </p:cNvSpPr>
          <p:nvPr>
            <p:ph type="body" idx="1"/>
          </p:nvPr>
        </p:nvSpPr>
        <p:spPr>
          <a:xfrm>
            <a:off x="1458988" y="10118069"/>
            <a:ext cx="18443377" cy="3307357"/>
          </a:xfrm>
        </p:spPr>
        <p:txBody>
          <a:bodyPr/>
          <a:lstStyle>
            <a:lvl1pPr marL="0" indent="0">
              <a:buNone/>
              <a:defRPr sz="5291">
                <a:solidFill>
                  <a:schemeClr val="tx1"/>
                </a:solidFill>
              </a:defRPr>
            </a:lvl1pPr>
            <a:lvl2pPr marL="1007943" indent="0">
              <a:buNone/>
              <a:defRPr sz="4409">
                <a:solidFill>
                  <a:schemeClr val="tx1">
                    <a:tint val="75000"/>
                  </a:schemeClr>
                </a:solidFill>
              </a:defRPr>
            </a:lvl2pPr>
            <a:lvl3pPr marL="2015886" indent="0">
              <a:buNone/>
              <a:defRPr sz="3968">
                <a:solidFill>
                  <a:schemeClr val="tx1">
                    <a:tint val="75000"/>
                  </a:schemeClr>
                </a:solidFill>
              </a:defRPr>
            </a:lvl3pPr>
            <a:lvl4pPr marL="3023829" indent="0">
              <a:buNone/>
              <a:defRPr sz="3527">
                <a:solidFill>
                  <a:schemeClr val="tx1">
                    <a:tint val="75000"/>
                  </a:schemeClr>
                </a:solidFill>
              </a:defRPr>
            </a:lvl4pPr>
            <a:lvl5pPr marL="4031772" indent="0">
              <a:buNone/>
              <a:defRPr sz="3527">
                <a:solidFill>
                  <a:schemeClr val="tx1">
                    <a:tint val="75000"/>
                  </a:schemeClr>
                </a:solidFill>
              </a:defRPr>
            </a:lvl5pPr>
            <a:lvl6pPr marL="5039716" indent="0">
              <a:buNone/>
              <a:defRPr sz="3527">
                <a:solidFill>
                  <a:schemeClr val="tx1">
                    <a:tint val="75000"/>
                  </a:schemeClr>
                </a:solidFill>
              </a:defRPr>
            </a:lvl6pPr>
            <a:lvl7pPr marL="6047659" indent="0">
              <a:buNone/>
              <a:defRPr sz="3527">
                <a:solidFill>
                  <a:schemeClr val="tx1">
                    <a:tint val="75000"/>
                  </a:schemeClr>
                </a:solidFill>
              </a:defRPr>
            </a:lvl7pPr>
            <a:lvl8pPr marL="7055602" indent="0">
              <a:buNone/>
              <a:defRPr sz="3527">
                <a:solidFill>
                  <a:schemeClr val="tx1">
                    <a:tint val="75000"/>
                  </a:schemeClr>
                </a:solidFill>
              </a:defRPr>
            </a:lvl8pPr>
            <a:lvl9pPr marL="8063545" indent="0">
              <a:buNone/>
              <a:defRPr sz="3527">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A3A14BB-6331-4C1E-93B0-4280A40381C7}" type="datetimeFigureOut">
              <a:rPr lang="zh-CN" altLang="en-US" smtClean="0"/>
              <a:t>2023/11/30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3078180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470124" y="4024827"/>
            <a:ext cx="9088041" cy="959308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0825460" y="4024827"/>
            <a:ext cx="9088041" cy="959308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A3A14BB-6331-4C1E-93B0-4280A40381C7}" type="datetimeFigureOut">
              <a:rPr lang="zh-CN" altLang="en-US" smtClean="0"/>
              <a:t>2023/11/30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3256457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2909" y="804969"/>
            <a:ext cx="18443377" cy="2922375"/>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72912" y="3706342"/>
            <a:ext cx="9046274" cy="1816421"/>
          </a:xfrm>
        </p:spPr>
        <p:txBody>
          <a:bodyPr anchor="b"/>
          <a:lstStyle>
            <a:lvl1pPr marL="0" indent="0">
              <a:buNone/>
              <a:defRPr sz="5291" b="1"/>
            </a:lvl1pPr>
            <a:lvl2pPr marL="1007943" indent="0">
              <a:buNone/>
              <a:defRPr sz="4409" b="1"/>
            </a:lvl2pPr>
            <a:lvl3pPr marL="2015886" indent="0">
              <a:buNone/>
              <a:defRPr sz="3968" b="1"/>
            </a:lvl3pPr>
            <a:lvl4pPr marL="3023829" indent="0">
              <a:buNone/>
              <a:defRPr sz="3527" b="1"/>
            </a:lvl4pPr>
            <a:lvl5pPr marL="4031772" indent="0">
              <a:buNone/>
              <a:defRPr sz="3527" b="1"/>
            </a:lvl5pPr>
            <a:lvl6pPr marL="5039716" indent="0">
              <a:buNone/>
              <a:defRPr sz="3527" b="1"/>
            </a:lvl6pPr>
            <a:lvl7pPr marL="6047659" indent="0">
              <a:buNone/>
              <a:defRPr sz="3527" b="1"/>
            </a:lvl7pPr>
            <a:lvl8pPr marL="7055602" indent="0">
              <a:buNone/>
              <a:defRPr sz="3527" b="1"/>
            </a:lvl8pPr>
            <a:lvl9pPr marL="8063545" indent="0">
              <a:buNone/>
              <a:defRPr sz="3527" b="1"/>
            </a:lvl9pPr>
          </a:lstStyle>
          <a:p>
            <a:pPr lvl="0"/>
            <a:r>
              <a:rPr lang="en-GB"/>
              <a:t>Click to edit Master text styles</a:t>
            </a:r>
          </a:p>
        </p:txBody>
      </p:sp>
      <p:sp>
        <p:nvSpPr>
          <p:cNvPr id="4" name="Content Placeholder 3"/>
          <p:cNvSpPr>
            <a:spLocks noGrp="1"/>
          </p:cNvSpPr>
          <p:nvPr>
            <p:ph sz="half" idx="2"/>
          </p:nvPr>
        </p:nvSpPr>
        <p:spPr>
          <a:xfrm>
            <a:off x="1472912" y="5522763"/>
            <a:ext cx="9046274" cy="81231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0825461" y="3706342"/>
            <a:ext cx="9090826" cy="1816421"/>
          </a:xfrm>
        </p:spPr>
        <p:txBody>
          <a:bodyPr anchor="b"/>
          <a:lstStyle>
            <a:lvl1pPr marL="0" indent="0">
              <a:buNone/>
              <a:defRPr sz="5291" b="1"/>
            </a:lvl1pPr>
            <a:lvl2pPr marL="1007943" indent="0">
              <a:buNone/>
              <a:defRPr sz="4409" b="1"/>
            </a:lvl2pPr>
            <a:lvl3pPr marL="2015886" indent="0">
              <a:buNone/>
              <a:defRPr sz="3968" b="1"/>
            </a:lvl3pPr>
            <a:lvl4pPr marL="3023829" indent="0">
              <a:buNone/>
              <a:defRPr sz="3527" b="1"/>
            </a:lvl4pPr>
            <a:lvl5pPr marL="4031772" indent="0">
              <a:buNone/>
              <a:defRPr sz="3527" b="1"/>
            </a:lvl5pPr>
            <a:lvl6pPr marL="5039716" indent="0">
              <a:buNone/>
              <a:defRPr sz="3527" b="1"/>
            </a:lvl6pPr>
            <a:lvl7pPr marL="6047659" indent="0">
              <a:buNone/>
              <a:defRPr sz="3527" b="1"/>
            </a:lvl7pPr>
            <a:lvl8pPr marL="7055602" indent="0">
              <a:buNone/>
              <a:defRPr sz="3527" b="1"/>
            </a:lvl8pPr>
            <a:lvl9pPr marL="8063545" indent="0">
              <a:buNone/>
              <a:defRPr sz="3527" b="1"/>
            </a:lvl9pPr>
          </a:lstStyle>
          <a:p>
            <a:pPr lvl="0"/>
            <a:r>
              <a:rPr lang="en-GB"/>
              <a:t>Click to edit Master text styles</a:t>
            </a:r>
          </a:p>
        </p:txBody>
      </p:sp>
      <p:sp>
        <p:nvSpPr>
          <p:cNvPr id="6" name="Content Placeholder 5"/>
          <p:cNvSpPr>
            <a:spLocks noGrp="1"/>
          </p:cNvSpPr>
          <p:nvPr>
            <p:ph sz="quarter" idx="4"/>
          </p:nvPr>
        </p:nvSpPr>
        <p:spPr>
          <a:xfrm>
            <a:off x="10825461" y="5522763"/>
            <a:ext cx="9090826" cy="81231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A3A14BB-6331-4C1E-93B0-4280A40381C7}" type="datetimeFigureOut">
              <a:rPr lang="zh-CN" altLang="en-US" smtClean="0"/>
              <a:t>2023/11/30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2752200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A3A14BB-6331-4C1E-93B0-4280A40381C7}" type="datetimeFigureOut">
              <a:rPr lang="zh-CN" altLang="en-US" smtClean="0"/>
              <a:t>2023/11/30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2227994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3A14BB-6331-4C1E-93B0-4280A40381C7}" type="datetimeFigureOut">
              <a:rPr lang="zh-CN" altLang="en-US" smtClean="0"/>
              <a:t>2023/11/30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372091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007957"/>
            <a:ext cx="6896776" cy="3527848"/>
          </a:xfrm>
        </p:spPr>
        <p:txBody>
          <a:bodyPr anchor="b"/>
          <a:lstStyle>
            <a:lvl1pPr>
              <a:defRPr sz="7055"/>
            </a:lvl1pPr>
          </a:lstStyle>
          <a:p>
            <a:r>
              <a:rPr lang="en-GB"/>
              <a:t>Click to edit Master title style</a:t>
            </a:r>
            <a:endParaRPr lang="en-US" dirty="0"/>
          </a:p>
        </p:txBody>
      </p:sp>
      <p:sp>
        <p:nvSpPr>
          <p:cNvPr id="3" name="Content Placeholder 2"/>
          <p:cNvSpPr>
            <a:spLocks noGrp="1"/>
          </p:cNvSpPr>
          <p:nvPr>
            <p:ph idx="1"/>
          </p:nvPr>
        </p:nvSpPr>
        <p:spPr>
          <a:xfrm>
            <a:off x="9090826" y="2176910"/>
            <a:ext cx="10825460" cy="10744538"/>
          </a:xfrm>
        </p:spPr>
        <p:txBody>
          <a:bodyPr/>
          <a:lstStyle>
            <a:lvl1pPr>
              <a:defRPr sz="7055"/>
            </a:lvl1pPr>
            <a:lvl2pPr>
              <a:defRPr sz="6173"/>
            </a:lvl2pPr>
            <a:lvl3pPr>
              <a:defRPr sz="5291"/>
            </a:lvl3pPr>
            <a:lvl4pPr>
              <a:defRPr sz="4409"/>
            </a:lvl4pPr>
            <a:lvl5pPr>
              <a:defRPr sz="4409"/>
            </a:lvl5pPr>
            <a:lvl6pPr>
              <a:defRPr sz="4409"/>
            </a:lvl6pPr>
            <a:lvl7pPr>
              <a:defRPr sz="4409"/>
            </a:lvl7pPr>
            <a:lvl8pPr>
              <a:defRPr sz="4409"/>
            </a:lvl8pPr>
            <a:lvl9pPr>
              <a:defRPr sz="4409"/>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72909" y="4535805"/>
            <a:ext cx="6896776" cy="8403140"/>
          </a:xfrm>
        </p:spPr>
        <p:txBody>
          <a:bodyPr/>
          <a:lstStyle>
            <a:lvl1pPr marL="0" indent="0">
              <a:buNone/>
              <a:defRPr sz="3527"/>
            </a:lvl1pPr>
            <a:lvl2pPr marL="1007943" indent="0">
              <a:buNone/>
              <a:defRPr sz="3086"/>
            </a:lvl2pPr>
            <a:lvl3pPr marL="2015886" indent="0">
              <a:buNone/>
              <a:defRPr sz="2646"/>
            </a:lvl3pPr>
            <a:lvl4pPr marL="3023829" indent="0">
              <a:buNone/>
              <a:defRPr sz="2205"/>
            </a:lvl4pPr>
            <a:lvl5pPr marL="4031772" indent="0">
              <a:buNone/>
              <a:defRPr sz="2205"/>
            </a:lvl5pPr>
            <a:lvl6pPr marL="5039716" indent="0">
              <a:buNone/>
              <a:defRPr sz="2205"/>
            </a:lvl6pPr>
            <a:lvl7pPr marL="6047659" indent="0">
              <a:buNone/>
              <a:defRPr sz="2205"/>
            </a:lvl7pPr>
            <a:lvl8pPr marL="7055602" indent="0">
              <a:buNone/>
              <a:defRPr sz="2205"/>
            </a:lvl8pPr>
            <a:lvl9pPr marL="8063545" indent="0">
              <a:buNone/>
              <a:defRPr sz="2205"/>
            </a:lvl9pPr>
          </a:lstStyle>
          <a:p>
            <a:pPr lvl="0"/>
            <a:r>
              <a:rPr lang="en-GB"/>
              <a:t>Click to edit Master text styles</a:t>
            </a:r>
          </a:p>
        </p:txBody>
      </p:sp>
      <p:sp>
        <p:nvSpPr>
          <p:cNvPr id="5" name="Date Placeholder 4"/>
          <p:cNvSpPr>
            <a:spLocks noGrp="1"/>
          </p:cNvSpPr>
          <p:nvPr>
            <p:ph type="dt" sz="half" idx="10"/>
          </p:nvPr>
        </p:nvSpPr>
        <p:spPr/>
        <p:txBody>
          <a:bodyPr/>
          <a:lstStyle/>
          <a:p>
            <a:fld id="{4A3A14BB-6331-4C1E-93B0-4280A40381C7}" type="datetimeFigureOut">
              <a:rPr lang="zh-CN" altLang="en-US" smtClean="0"/>
              <a:t>2023/11/30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946852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007957"/>
            <a:ext cx="6896776" cy="3527848"/>
          </a:xfrm>
        </p:spPr>
        <p:txBody>
          <a:bodyPr anchor="b"/>
          <a:lstStyle>
            <a:lvl1pPr>
              <a:defRPr sz="7055"/>
            </a:lvl1pPr>
          </a:lstStyle>
          <a:p>
            <a:r>
              <a:rPr lang="en-GB"/>
              <a:t>Click to edit Master title style</a:t>
            </a:r>
            <a:endParaRPr lang="en-US" dirty="0"/>
          </a:p>
        </p:txBody>
      </p:sp>
      <p:sp>
        <p:nvSpPr>
          <p:cNvPr id="3" name="Picture Placeholder 2"/>
          <p:cNvSpPr>
            <a:spLocks noGrp="1" noChangeAspect="1"/>
          </p:cNvSpPr>
          <p:nvPr>
            <p:ph type="pic" idx="1"/>
          </p:nvPr>
        </p:nvSpPr>
        <p:spPr>
          <a:xfrm>
            <a:off x="9090826" y="2176910"/>
            <a:ext cx="10825460" cy="10744538"/>
          </a:xfrm>
        </p:spPr>
        <p:txBody>
          <a:bodyPr anchor="t"/>
          <a:lstStyle>
            <a:lvl1pPr marL="0" indent="0">
              <a:buNone/>
              <a:defRPr sz="7055"/>
            </a:lvl1pPr>
            <a:lvl2pPr marL="1007943" indent="0">
              <a:buNone/>
              <a:defRPr sz="6173"/>
            </a:lvl2pPr>
            <a:lvl3pPr marL="2015886" indent="0">
              <a:buNone/>
              <a:defRPr sz="5291"/>
            </a:lvl3pPr>
            <a:lvl4pPr marL="3023829" indent="0">
              <a:buNone/>
              <a:defRPr sz="4409"/>
            </a:lvl4pPr>
            <a:lvl5pPr marL="4031772" indent="0">
              <a:buNone/>
              <a:defRPr sz="4409"/>
            </a:lvl5pPr>
            <a:lvl6pPr marL="5039716" indent="0">
              <a:buNone/>
              <a:defRPr sz="4409"/>
            </a:lvl6pPr>
            <a:lvl7pPr marL="6047659" indent="0">
              <a:buNone/>
              <a:defRPr sz="4409"/>
            </a:lvl7pPr>
            <a:lvl8pPr marL="7055602" indent="0">
              <a:buNone/>
              <a:defRPr sz="4409"/>
            </a:lvl8pPr>
            <a:lvl9pPr marL="8063545" indent="0">
              <a:buNone/>
              <a:defRPr sz="4409"/>
            </a:lvl9pPr>
          </a:lstStyle>
          <a:p>
            <a:r>
              <a:rPr lang="en-GB"/>
              <a:t>Click icon to add picture</a:t>
            </a:r>
            <a:endParaRPr lang="en-US" dirty="0"/>
          </a:p>
        </p:txBody>
      </p:sp>
      <p:sp>
        <p:nvSpPr>
          <p:cNvPr id="4" name="Text Placeholder 3"/>
          <p:cNvSpPr>
            <a:spLocks noGrp="1"/>
          </p:cNvSpPr>
          <p:nvPr>
            <p:ph type="body" sz="half" idx="2"/>
          </p:nvPr>
        </p:nvSpPr>
        <p:spPr>
          <a:xfrm>
            <a:off x="1472909" y="4535805"/>
            <a:ext cx="6896776" cy="8403140"/>
          </a:xfrm>
        </p:spPr>
        <p:txBody>
          <a:bodyPr/>
          <a:lstStyle>
            <a:lvl1pPr marL="0" indent="0">
              <a:buNone/>
              <a:defRPr sz="3527"/>
            </a:lvl1pPr>
            <a:lvl2pPr marL="1007943" indent="0">
              <a:buNone/>
              <a:defRPr sz="3086"/>
            </a:lvl2pPr>
            <a:lvl3pPr marL="2015886" indent="0">
              <a:buNone/>
              <a:defRPr sz="2646"/>
            </a:lvl3pPr>
            <a:lvl4pPr marL="3023829" indent="0">
              <a:buNone/>
              <a:defRPr sz="2205"/>
            </a:lvl4pPr>
            <a:lvl5pPr marL="4031772" indent="0">
              <a:buNone/>
              <a:defRPr sz="2205"/>
            </a:lvl5pPr>
            <a:lvl6pPr marL="5039716" indent="0">
              <a:buNone/>
              <a:defRPr sz="2205"/>
            </a:lvl6pPr>
            <a:lvl7pPr marL="6047659" indent="0">
              <a:buNone/>
              <a:defRPr sz="2205"/>
            </a:lvl7pPr>
            <a:lvl8pPr marL="7055602" indent="0">
              <a:buNone/>
              <a:defRPr sz="2205"/>
            </a:lvl8pPr>
            <a:lvl9pPr marL="8063545" indent="0">
              <a:buNone/>
              <a:defRPr sz="2205"/>
            </a:lvl9pPr>
          </a:lstStyle>
          <a:p>
            <a:pPr lvl="0"/>
            <a:r>
              <a:rPr lang="en-GB"/>
              <a:t>Click to edit Master text styles</a:t>
            </a:r>
          </a:p>
        </p:txBody>
      </p:sp>
      <p:sp>
        <p:nvSpPr>
          <p:cNvPr id="5" name="Date Placeholder 4"/>
          <p:cNvSpPr>
            <a:spLocks noGrp="1"/>
          </p:cNvSpPr>
          <p:nvPr>
            <p:ph type="dt" sz="half" idx="10"/>
          </p:nvPr>
        </p:nvSpPr>
        <p:spPr/>
        <p:txBody>
          <a:bodyPr/>
          <a:lstStyle/>
          <a:p>
            <a:fld id="{4A3A14BB-6331-4C1E-93B0-4280A40381C7}" type="datetimeFigureOut">
              <a:rPr lang="zh-CN" altLang="en-US" smtClean="0"/>
              <a:t>2023/11/30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1063738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804969"/>
            <a:ext cx="18443377" cy="2922375"/>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470124" y="4024827"/>
            <a:ext cx="18443377" cy="959308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470124" y="14013401"/>
            <a:ext cx="4811316" cy="804965"/>
          </a:xfrm>
          <a:prstGeom prst="rect">
            <a:avLst/>
          </a:prstGeom>
        </p:spPr>
        <p:txBody>
          <a:bodyPr vert="horz" lIns="91440" tIns="45720" rIns="91440" bIns="45720" rtlCol="0" anchor="ctr"/>
          <a:lstStyle>
            <a:lvl1pPr algn="l">
              <a:defRPr sz="2646">
                <a:solidFill>
                  <a:schemeClr val="tx1">
                    <a:tint val="75000"/>
                  </a:schemeClr>
                </a:solidFill>
              </a:defRPr>
            </a:lvl1pPr>
          </a:lstStyle>
          <a:p>
            <a:fld id="{4A3A14BB-6331-4C1E-93B0-4280A40381C7}" type="datetimeFigureOut">
              <a:rPr lang="zh-CN" altLang="en-US" smtClean="0"/>
              <a:t>2023/11/30</a:t>
            </a:fld>
            <a:endParaRPr lang="zh-CN" altLang="en-US"/>
          </a:p>
        </p:txBody>
      </p:sp>
      <p:sp>
        <p:nvSpPr>
          <p:cNvPr id="5" name="Footer Placeholder 4"/>
          <p:cNvSpPr>
            <a:spLocks noGrp="1"/>
          </p:cNvSpPr>
          <p:nvPr>
            <p:ph type="ftr" sz="quarter" idx="3"/>
          </p:nvPr>
        </p:nvSpPr>
        <p:spPr>
          <a:xfrm>
            <a:off x="7083326" y="14013401"/>
            <a:ext cx="7216973" cy="804965"/>
          </a:xfrm>
          <a:prstGeom prst="rect">
            <a:avLst/>
          </a:prstGeom>
        </p:spPr>
        <p:txBody>
          <a:bodyPr vert="horz" lIns="91440" tIns="45720" rIns="91440" bIns="45720" rtlCol="0" anchor="ctr"/>
          <a:lstStyle>
            <a:lvl1pPr algn="ctr">
              <a:defRPr sz="2646">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5102185" y="14013401"/>
            <a:ext cx="4811316" cy="804965"/>
          </a:xfrm>
          <a:prstGeom prst="rect">
            <a:avLst/>
          </a:prstGeom>
        </p:spPr>
        <p:txBody>
          <a:bodyPr vert="horz" lIns="91440" tIns="45720" rIns="91440" bIns="45720" rtlCol="0" anchor="ctr"/>
          <a:lstStyle>
            <a:lvl1pPr algn="r">
              <a:defRPr sz="2646">
                <a:solidFill>
                  <a:schemeClr val="tx1">
                    <a:tint val="75000"/>
                  </a:schemeClr>
                </a:solidFill>
              </a:defRPr>
            </a:lvl1p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386618727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2015886" rtl="0" eaLnBrk="1" latinLnBrk="0" hangingPunct="1">
        <a:lnSpc>
          <a:spcPct val="90000"/>
        </a:lnSpc>
        <a:spcBef>
          <a:spcPct val="0"/>
        </a:spcBef>
        <a:buNone/>
        <a:defRPr sz="9700" kern="1200">
          <a:solidFill>
            <a:schemeClr val="tx1"/>
          </a:solidFill>
          <a:latin typeface="+mj-lt"/>
          <a:ea typeface="+mj-ea"/>
          <a:cs typeface="+mj-cs"/>
        </a:defRPr>
      </a:lvl1pPr>
    </p:titleStyle>
    <p:body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p:bodyStyle>
    <p:otherStyle>
      <a:defPPr>
        <a:defRPr lang="en-US"/>
      </a:defPPr>
      <a:lvl1pPr marL="0" algn="l" defTabSz="2015886" rtl="0" eaLnBrk="1" latinLnBrk="0" hangingPunct="1">
        <a:defRPr sz="3968" kern="1200">
          <a:solidFill>
            <a:schemeClr val="tx1"/>
          </a:solidFill>
          <a:latin typeface="+mn-lt"/>
          <a:ea typeface="+mn-ea"/>
          <a:cs typeface="+mn-cs"/>
        </a:defRPr>
      </a:lvl1pPr>
      <a:lvl2pPr marL="1007943" algn="l" defTabSz="2015886" rtl="0" eaLnBrk="1" latinLnBrk="0" hangingPunct="1">
        <a:defRPr sz="3968" kern="1200">
          <a:solidFill>
            <a:schemeClr val="tx1"/>
          </a:solidFill>
          <a:latin typeface="+mn-lt"/>
          <a:ea typeface="+mn-ea"/>
          <a:cs typeface="+mn-cs"/>
        </a:defRPr>
      </a:lvl2pPr>
      <a:lvl3pPr marL="2015886" algn="l" defTabSz="2015886" rtl="0" eaLnBrk="1" latinLnBrk="0" hangingPunct="1">
        <a:defRPr sz="3968" kern="1200">
          <a:solidFill>
            <a:schemeClr val="tx1"/>
          </a:solidFill>
          <a:latin typeface="+mn-lt"/>
          <a:ea typeface="+mn-ea"/>
          <a:cs typeface="+mn-cs"/>
        </a:defRPr>
      </a:lvl3pPr>
      <a:lvl4pPr marL="3023829" algn="l" defTabSz="2015886" rtl="0" eaLnBrk="1" latinLnBrk="0" hangingPunct="1">
        <a:defRPr sz="3968" kern="1200">
          <a:solidFill>
            <a:schemeClr val="tx1"/>
          </a:solidFill>
          <a:latin typeface="+mn-lt"/>
          <a:ea typeface="+mn-ea"/>
          <a:cs typeface="+mn-cs"/>
        </a:defRPr>
      </a:lvl4pPr>
      <a:lvl5pPr marL="4031772" algn="l" defTabSz="2015886" rtl="0" eaLnBrk="1" latinLnBrk="0" hangingPunct="1">
        <a:defRPr sz="3968" kern="1200">
          <a:solidFill>
            <a:schemeClr val="tx1"/>
          </a:solidFill>
          <a:latin typeface="+mn-lt"/>
          <a:ea typeface="+mn-ea"/>
          <a:cs typeface="+mn-cs"/>
        </a:defRPr>
      </a:lvl5pPr>
      <a:lvl6pPr marL="5039716" algn="l" defTabSz="2015886" rtl="0" eaLnBrk="1" latinLnBrk="0" hangingPunct="1">
        <a:defRPr sz="3968" kern="1200">
          <a:solidFill>
            <a:schemeClr val="tx1"/>
          </a:solidFill>
          <a:latin typeface="+mn-lt"/>
          <a:ea typeface="+mn-ea"/>
          <a:cs typeface="+mn-cs"/>
        </a:defRPr>
      </a:lvl6pPr>
      <a:lvl7pPr marL="6047659" algn="l" defTabSz="2015886" rtl="0" eaLnBrk="1" latinLnBrk="0" hangingPunct="1">
        <a:defRPr sz="3968" kern="1200">
          <a:solidFill>
            <a:schemeClr val="tx1"/>
          </a:solidFill>
          <a:latin typeface="+mn-lt"/>
          <a:ea typeface="+mn-ea"/>
          <a:cs typeface="+mn-cs"/>
        </a:defRPr>
      </a:lvl7pPr>
      <a:lvl8pPr marL="7055602" algn="l" defTabSz="2015886" rtl="0" eaLnBrk="1" latinLnBrk="0" hangingPunct="1">
        <a:defRPr sz="3968" kern="1200">
          <a:solidFill>
            <a:schemeClr val="tx1"/>
          </a:solidFill>
          <a:latin typeface="+mn-lt"/>
          <a:ea typeface="+mn-ea"/>
          <a:cs typeface="+mn-cs"/>
        </a:defRPr>
      </a:lvl8pPr>
      <a:lvl9pPr marL="8063545" algn="l" defTabSz="2015886" rtl="0" eaLnBrk="1" latinLnBrk="0" hangingPunct="1">
        <a:defRPr sz="39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17/06/relationships/model3d" Target="../media/model3d2.glb"/><Relationship Id="rId13" Type="http://schemas.openxmlformats.org/officeDocument/2006/relationships/image" Target="../media/image8.png"/><Relationship Id="rId18" Type="http://schemas.openxmlformats.org/officeDocument/2006/relationships/diagramLayout" Target="../diagrams/layout1.xml"/><Relationship Id="rId3" Type="http://schemas.microsoft.com/office/2007/relationships/hdphoto" Target="../media/hdphoto1.wdp"/><Relationship Id="rId21" Type="http://schemas.microsoft.com/office/2007/relationships/diagramDrawing" Target="../diagrams/drawing1.xml"/><Relationship Id="rId7" Type="http://schemas.openxmlformats.org/officeDocument/2006/relationships/image" Target="../media/image4.png"/><Relationship Id="rId12" Type="http://schemas.openxmlformats.org/officeDocument/2006/relationships/image" Target="../media/image7.png"/><Relationship Id="rId17" Type="http://schemas.openxmlformats.org/officeDocument/2006/relationships/diagramData" Target="../diagrams/data1.xml"/><Relationship Id="rId2" Type="http://schemas.openxmlformats.org/officeDocument/2006/relationships/image" Target="../media/image1.png"/><Relationship Id="rId16" Type="http://schemas.openxmlformats.org/officeDocument/2006/relationships/image" Target="../media/image11.png"/><Relationship Id="rId20" Type="http://schemas.openxmlformats.org/officeDocument/2006/relationships/diagramColors" Target="../diagrams/colors1.xml"/><Relationship Id="rId1" Type="http://schemas.openxmlformats.org/officeDocument/2006/relationships/slideLayout" Target="../slideLayouts/slideLayout1.xml"/><Relationship Id="rId6" Type="http://schemas.microsoft.com/office/2017/06/relationships/model3d" Target="../media/model3d1.glb"/><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10.png"/><Relationship Id="rId10" Type="http://schemas.microsoft.com/office/2017/06/relationships/model3d" Target="../media/model3d3.glb"/><Relationship Id="rId19" Type="http://schemas.openxmlformats.org/officeDocument/2006/relationships/diagramQuickStyle" Target="../diagrams/quickStyle1.xml"/><Relationship Id="rId4" Type="http://schemas.openxmlformats.org/officeDocument/2006/relationships/image" Target="../media/image2.jpg"/><Relationship Id="rId9" Type="http://schemas.openxmlformats.org/officeDocument/2006/relationships/image" Target="../media/image5.png"/><Relationship Id="rId14" Type="http://schemas.openxmlformats.org/officeDocument/2006/relationships/image" Target="../media/image9.png"/><Relationship Id="rId2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游戏机, 夜空, 星星, 雨&#10;&#10;描述已自动生成">
            <a:extLst>
              <a:ext uri="{FF2B5EF4-FFF2-40B4-BE49-F238E27FC236}">
                <a16:creationId xmlns:a16="http://schemas.microsoft.com/office/drawing/2014/main" id="{99DB1BB0-9613-54F0-A2F5-3C8C82F635D1}"/>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2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
            <a:ext cx="21383625" cy="15119351"/>
          </a:xfrm>
          <a:prstGeom prst="rect">
            <a:avLst/>
          </a:prstGeom>
        </p:spPr>
      </p:pic>
      <p:sp>
        <p:nvSpPr>
          <p:cNvPr id="52" name="矩形: 圆角 51">
            <a:extLst>
              <a:ext uri="{FF2B5EF4-FFF2-40B4-BE49-F238E27FC236}">
                <a16:creationId xmlns:a16="http://schemas.microsoft.com/office/drawing/2014/main" id="{676DBCA0-350E-066F-49AE-A6F87D0C7A2A}"/>
              </a:ext>
            </a:extLst>
          </p:cNvPr>
          <p:cNvSpPr/>
          <p:nvPr/>
        </p:nvSpPr>
        <p:spPr>
          <a:xfrm>
            <a:off x="425238" y="12082729"/>
            <a:ext cx="6261668" cy="2541387"/>
          </a:xfrm>
          <a:prstGeom prst="roundRect">
            <a:avLst>
              <a:gd name="adj" fmla="val 9126"/>
            </a:avLst>
          </a:prstGeom>
          <a:solidFill>
            <a:srgbClr val="7030A0">
              <a:alpha val="6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矩形: 圆角 4">
            <a:extLst>
              <a:ext uri="{FF2B5EF4-FFF2-40B4-BE49-F238E27FC236}">
                <a16:creationId xmlns:a16="http://schemas.microsoft.com/office/drawing/2014/main" id="{0BE9E9B4-004C-BC21-83A4-F93FFDBA8C28}"/>
              </a:ext>
            </a:extLst>
          </p:cNvPr>
          <p:cNvSpPr/>
          <p:nvPr/>
        </p:nvSpPr>
        <p:spPr>
          <a:xfrm>
            <a:off x="425238" y="1198088"/>
            <a:ext cx="20533147" cy="801803"/>
          </a:xfrm>
          <a:prstGeom prst="roundRect">
            <a:avLst>
              <a:gd name="adj" fmla="val 25000"/>
            </a:avLst>
          </a:prstGeom>
          <a:solidFill>
            <a:schemeClr val="accent6">
              <a:lumMod val="75000"/>
              <a:alpha val="4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矩形: 圆角 45">
            <a:extLst>
              <a:ext uri="{FF2B5EF4-FFF2-40B4-BE49-F238E27FC236}">
                <a16:creationId xmlns:a16="http://schemas.microsoft.com/office/drawing/2014/main" id="{AB143032-A1C2-58AA-F401-F8D660A7CAE7}"/>
              </a:ext>
            </a:extLst>
          </p:cNvPr>
          <p:cNvSpPr/>
          <p:nvPr/>
        </p:nvSpPr>
        <p:spPr>
          <a:xfrm>
            <a:off x="425239" y="2270680"/>
            <a:ext cx="6384608" cy="9732412"/>
          </a:xfrm>
          <a:prstGeom prst="roundRect">
            <a:avLst>
              <a:gd name="adj" fmla="val 5649"/>
            </a:avLst>
          </a:prstGeom>
          <a:solidFill>
            <a:schemeClr val="accent2">
              <a:lumMod val="75000"/>
              <a:alpha val="4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5DA602E7-96B3-CCCD-1520-D4F43C7B1824}"/>
              </a:ext>
            </a:extLst>
          </p:cNvPr>
          <p:cNvSpPr txBox="1"/>
          <p:nvPr/>
        </p:nvSpPr>
        <p:spPr>
          <a:xfrm>
            <a:off x="0" y="90092"/>
            <a:ext cx="21383624" cy="1107996"/>
          </a:xfrm>
          <a:prstGeom prst="rect">
            <a:avLst/>
          </a:prstGeom>
          <a:noFill/>
        </p:spPr>
        <p:txBody>
          <a:bodyPr wrap="square" rtlCol="0">
            <a:spAutoFit/>
          </a:bodyPr>
          <a:lstStyle/>
          <a:p>
            <a:pPr algn="ctr"/>
            <a:r>
              <a:rPr lang="en-US" altLang="zh-CN" sz="6450" dirty="0">
                <a:solidFill>
                  <a:schemeClr val="bg1"/>
                </a:solidFill>
              </a:rPr>
              <a:t>Qubit Dynamics: Introducing to Future Computing Technology</a:t>
            </a:r>
            <a:endParaRPr lang="zh-CN" altLang="en-US" sz="6450" dirty="0">
              <a:solidFill>
                <a:schemeClr val="bg1"/>
              </a:solidFill>
            </a:endParaRPr>
          </a:p>
        </p:txBody>
      </p:sp>
      <p:sp>
        <p:nvSpPr>
          <p:cNvPr id="7" name="TextBox 6">
            <a:extLst>
              <a:ext uri="{FF2B5EF4-FFF2-40B4-BE49-F238E27FC236}">
                <a16:creationId xmlns:a16="http://schemas.microsoft.com/office/drawing/2014/main" id="{30DD2370-9D25-8000-7330-79F67C65A3F7}"/>
              </a:ext>
            </a:extLst>
          </p:cNvPr>
          <p:cNvSpPr txBox="1"/>
          <p:nvPr/>
        </p:nvSpPr>
        <p:spPr>
          <a:xfrm>
            <a:off x="425239" y="1243897"/>
            <a:ext cx="20533146" cy="738664"/>
          </a:xfrm>
          <a:prstGeom prst="rect">
            <a:avLst/>
          </a:prstGeom>
          <a:noFill/>
          <a:ln>
            <a:noFill/>
          </a:ln>
        </p:spPr>
        <p:txBody>
          <a:bodyPr wrap="square" rtlCol="0">
            <a:spAutoFit/>
          </a:bodyPr>
          <a:lstStyle/>
          <a:p>
            <a:pPr algn="ctr"/>
            <a:r>
              <a:rPr lang="en-US" sz="1400" dirty="0">
                <a:solidFill>
                  <a:schemeClr val="bg1"/>
                </a:solidFill>
              </a:rPr>
              <a:t>In quantum computing and information, a qubit is a key building block that represents a two-level quantum system. The property that it can state in a superposition of state 0 and state 1 provide an outstanding ability in storing data in limited space. It is widely used in highest level data storage, computing. Google has verified the ‘Quantum Supremacy’ that quantum computing technology will dominate the computer field in the future theocratically, and the latest quantum computer can manipulate with more than hundreds of particles in quantum phases, contributing unimaginably to calculation and research. Here is the basic explanation to the qubit and an easy represent on how to simulate a quantum phenomenon on a classical computer, and what benefits and meanings this way can bring to us .</a:t>
            </a:r>
            <a:endParaRPr lang="en-GB" sz="1400" dirty="0">
              <a:solidFill>
                <a:schemeClr val="bg1"/>
              </a:solidFill>
            </a:endParaRPr>
          </a:p>
        </p:txBody>
      </p:sp>
      <p:sp>
        <p:nvSpPr>
          <p:cNvPr id="9" name="TextBox 8">
            <a:extLst>
              <a:ext uri="{FF2B5EF4-FFF2-40B4-BE49-F238E27FC236}">
                <a16:creationId xmlns:a16="http://schemas.microsoft.com/office/drawing/2014/main" id="{955180A2-B80E-174D-9C4D-A80F3E793F76}"/>
              </a:ext>
            </a:extLst>
          </p:cNvPr>
          <p:cNvSpPr txBox="1"/>
          <p:nvPr/>
        </p:nvSpPr>
        <p:spPr>
          <a:xfrm>
            <a:off x="483099" y="2971601"/>
            <a:ext cx="6060325" cy="1077218"/>
          </a:xfrm>
          <a:prstGeom prst="rect">
            <a:avLst/>
          </a:prstGeom>
          <a:noFill/>
          <a:ln>
            <a:noFill/>
          </a:ln>
        </p:spPr>
        <p:txBody>
          <a:bodyPr wrap="square" rtlCol="0">
            <a:spAutoFit/>
          </a:bodyPr>
          <a:lstStyle/>
          <a:p>
            <a:pPr algn="just"/>
            <a:r>
              <a:rPr lang="en-US" altLang="zh-CN" sz="1600" dirty="0">
                <a:solidFill>
                  <a:schemeClr val="bg1"/>
                </a:solidFill>
                <a:cs typeface="Times New Roman" panose="02020603050405020304" pitchFamily="18" charset="0"/>
              </a:rPr>
              <a:t>Qubit, also known as Quantum bit, is a concept in quantum physics. It is a particle that exists in a superposition state. Throw a classic coin, the result would be either face up or face done. However, a ‘quantum coin’ could represent both face up and face done.</a:t>
            </a:r>
            <a:endParaRPr lang="en-GB" sz="1400" dirty="0">
              <a:solidFill>
                <a:schemeClr val="bg1"/>
              </a:solidFill>
              <a:cs typeface="Times New Roman" panose="02020603050405020304" pitchFamily="18" charset="0"/>
            </a:endParaRPr>
          </a:p>
        </p:txBody>
      </p:sp>
      <p:sp>
        <p:nvSpPr>
          <p:cNvPr id="10" name="TextBox 9">
            <a:extLst>
              <a:ext uri="{FF2B5EF4-FFF2-40B4-BE49-F238E27FC236}">
                <a16:creationId xmlns:a16="http://schemas.microsoft.com/office/drawing/2014/main" id="{97043B3B-3B9A-93E9-7130-9BBE3129C29A}"/>
              </a:ext>
            </a:extLst>
          </p:cNvPr>
          <p:cNvSpPr txBox="1"/>
          <p:nvPr/>
        </p:nvSpPr>
        <p:spPr>
          <a:xfrm>
            <a:off x="7269670" y="13977710"/>
            <a:ext cx="13630481" cy="738664"/>
          </a:xfrm>
          <a:prstGeom prst="rect">
            <a:avLst/>
          </a:prstGeom>
          <a:noFill/>
          <a:ln>
            <a:noFill/>
          </a:ln>
        </p:spPr>
        <p:txBody>
          <a:bodyPr wrap="square" rtlCol="0">
            <a:spAutoFit/>
          </a:bodyPr>
          <a:lstStyle/>
          <a:p>
            <a:r>
              <a:rPr lang="en-US" altLang="zh-CN" sz="1400" dirty="0">
                <a:solidFill>
                  <a:schemeClr val="bg1"/>
                </a:solidFill>
              </a:rPr>
              <a:t>References:</a:t>
            </a:r>
          </a:p>
          <a:p>
            <a:r>
              <a:rPr lang="en-US" altLang="zh-CN" sz="1400" dirty="0">
                <a:solidFill>
                  <a:schemeClr val="bg1"/>
                </a:solidFill>
              </a:rPr>
              <a:t>Liu, Y., Zhao, Q., Li, MH. et al. Device-independent quantum random-number generation. Nature 562, 548–551 (2018). https://doi.org/10.1038/s41586-018-0559-3 </a:t>
            </a:r>
          </a:p>
          <a:p>
            <a:r>
              <a:rPr lang="en-US" altLang="zh-CN" sz="1400" dirty="0">
                <a:solidFill>
                  <a:schemeClr val="bg1"/>
                </a:solidFill>
              </a:rPr>
              <a:t>Klaus </a:t>
            </a:r>
            <a:r>
              <a:rPr lang="en-US" altLang="zh-CN" sz="1400" dirty="0" err="1">
                <a:solidFill>
                  <a:schemeClr val="bg1"/>
                </a:solidFill>
              </a:rPr>
              <a:t>Mølmer</a:t>
            </a:r>
            <a:r>
              <a:rPr lang="en-US" altLang="zh-CN" sz="1400" dirty="0">
                <a:solidFill>
                  <a:schemeClr val="bg1"/>
                </a:solidFill>
              </a:rPr>
              <a:t>, Yvan Castin, and Jean </a:t>
            </a:r>
            <a:r>
              <a:rPr lang="en-US" altLang="zh-CN" sz="1400" dirty="0" err="1">
                <a:solidFill>
                  <a:schemeClr val="bg1"/>
                </a:solidFill>
              </a:rPr>
              <a:t>Dalibard</a:t>
            </a:r>
            <a:r>
              <a:rPr lang="en-US" altLang="zh-CN" sz="1400" dirty="0">
                <a:solidFill>
                  <a:schemeClr val="bg1"/>
                </a:solidFill>
              </a:rPr>
              <a:t>, "Monte Carlo wave-function method in quantum optics," J. Opt. Soc. Am. B 10, 524-538 (1993)</a:t>
            </a:r>
            <a:endParaRPr lang="en-GB" sz="1400" dirty="0">
              <a:solidFill>
                <a:schemeClr val="bg1"/>
              </a:solidFill>
            </a:endParaRPr>
          </a:p>
        </p:txBody>
      </p:sp>
      <p:sp>
        <p:nvSpPr>
          <p:cNvPr id="11" name="TextBox 10">
            <a:extLst>
              <a:ext uri="{FF2B5EF4-FFF2-40B4-BE49-F238E27FC236}">
                <a16:creationId xmlns:a16="http://schemas.microsoft.com/office/drawing/2014/main" id="{1C90DBD5-EA4C-1390-3316-8C9E412F0F20}"/>
              </a:ext>
            </a:extLst>
          </p:cNvPr>
          <p:cNvSpPr txBox="1"/>
          <p:nvPr/>
        </p:nvSpPr>
        <p:spPr>
          <a:xfrm>
            <a:off x="501411" y="12704013"/>
            <a:ext cx="6060324" cy="1815882"/>
          </a:xfrm>
          <a:prstGeom prst="rect">
            <a:avLst/>
          </a:prstGeom>
          <a:noFill/>
          <a:ln>
            <a:noFill/>
          </a:ln>
        </p:spPr>
        <p:txBody>
          <a:bodyPr wrap="square" rtlCol="0">
            <a:spAutoFit/>
          </a:bodyPr>
          <a:lstStyle/>
          <a:p>
            <a:pPr algn="just"/>
            <a:r>
              <a:rPr lang="en-US" altLang="zh-CN" sz="1600" dirty="0">
                <a:solidFill>
                  <a:schemeClr val="bg1"/>
                </a:solidFill>
                <a:cs typeface="Times New Roman" panose="02020603050405020304" pitchFamily="18" charset="0"/>
              </a:rPr>
              <a:t>Matrix is one of the best way to describe a quantum particle in a classic computer. As for the previous concept of “spin up” and “spin down”, they are represented by (0 1) and (1 0) prospectively. Any operation are represented by operators, for example the position operator times the matrix gives the position of the qubit, and the Hamiltonian operator, which is the key operator discussed here, results the effect from a laser field to the qubit. Right block gives a way to analysis.</a:t>
            </a:r>
            <a:endParaRPr lang="en-GB" sz="1600" dirty="0">
              <a:solidFill>
                <a:schemeClr val="bg1"/>
              </a:solidFill>
              <a:cs typeface="Times New Roman" panose="02020603050405020304" pitchFamily="18" charset="0"/>
            </a:endParaRPr>
          </a:p>
        </p:txBody>
      </p:sp>
      <p:pic>
        <p:nvPicPr>
          <p:cNvPr id="14" name="图片 13" descr="硬币上有花纹&#10;&#10;中度可信度描述已自动生成">
            <a:extLst>
              <a:ext uri="{FF2B5EF4-FFF2-40B4-BE49-F238E27FC236}">
                <a16:creationId xmlns:a16="http://schemas.microsoft.com/office/drawing/2014/main" id="{86EC8055-15F5-6B20-990F-819927A75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78" y="4148902"/>
            <a:ext cx="1366935" cy="13669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图片 15" descr="墙上挂着一幅画&#10;&#10;低可信度描述已自动生成">
            <a:extLst>
              <a:ext uri="{FF2B5EF4-FFF2-40B4-BE49-F238E27FC236}">
                <a16:creationId xmlns:a16="http://schemas.microsoft.com/office/drawing/2014/main" id="{399449C4-AE7E-EE6D-F67C-15F171C3CC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025" y="4166189"/>
            <a:ext cx="1366934" cy="1366934"/>
          </a:xfrm>
          <a:prstGeom prst="rect">
            <a:avLst/>
          </a:prstGeom>
        </p:spPr>
      </p:pic>
      <p:grpSp>
        <p:nvGrpSpPr>
          <p:cNvPr id="21" name="组合 20">
            <a:extLst>
              <a:ext uri="{FF2B5EF4-FFF2-40B4-BE49-F238E27FC236}">
                <a16:creationId xmlns:a16="http://schemas.microsoft.com/office/drawing/2014/main" id="{5CCBBDA7-C128-C507-57AE-BDEB323880B8}"/>
              </a:ext>
            </a:extLst>
          </p:cNvPr>
          <p:cNvGrpSpPr/>
          <p:nvPr/>
        </p:nvGrpSpPr>
        <p:grpSpPr>
          <a:xfrm>
            <a:off x="4946344" y="4178258"/>
            <a:ext cx="1366935" cy="1366935"/>
            <a:chOff x="4353570" y="3996912"/>
            <a:chExt cx="1366935" cy="1366935"/>
          </a:xfrm>
        </p:grpSpPr>
        <p:pic>
          <p:nvPicPr>
            <p:cNvPr id="19" name="图片 18" descr="硬币上有花纹&#10;&#10;中度可信度描述已自动生成">
              <a:extLst>
                <a:ext uri="{FF2B5EF4-FFF2-40B4-BE49-F238E27FC236}">
                  <a16:creationId xmlns:a16="http://schemas.microsoft.com/office/drawing/2014/main" id="{62DFFAF0-10CB-CCCB-F4C7-CFFC9C4BB120}"/>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4353570" y="3996912"/>
              <a:ext cx="1366935" cy="13669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图片 19" descr="墙上挂着一幅画&#10;&#10;低可信度描述已自动生成">
              <a:extLst>
                <a:ext uri="{FF2B5EF4-FFF2-40B4-BE49-F238E27FC236}">
                  <a16:creationId xmlns:a16="http://schemas.microsoft.com/office/drawing/2014/main" id="{2CA90A81-3E0E-C429-C80E-E74243F915BF}"/>
                </a:ext>
              </a:extLst>
            </p:cNvPr>
            <p:cNvPicPr>
              <a:picLocks noChangeAspect="1"/>
            </p:cNvPicPr>
            <p:nvPr/>
          </p:nvPicPr>
          <p:blipFill>
            <a:blip r:embed="rId5">
              <a:alphaModFix amt="34000"/>
              <a:extLst>
                <a:ext uri="{28A0092B-C50C-407E-A947-70E740481C1C}">
                  <a14:useLocalDpi xmlns:a14="http://schemas.microsoft.com/office/drawing/2010/main" val="0"/>
                </a:ext>
              </a:extLst>
            </a:blip>
            <a:stretch>
              <a:fillRect/>
            </a:stretch>
          </p:blipFill>
          <p:spPr>
            <a:xfrm>
              <a:off x="4353570" y="3996913"/>
              <a:ext cx="1366934" cy="1366934"/>
            </a:xfrm>
            <a:prstGeom prst="rect">
              <a:avLst/>
            </a:prstGeom>
          </p:spPr>
        </p:pic>
      </p:grpSp>
      <p:sp>
        <p:nvSpPr>
          <p:cNvPr id="22" name="文本框 21">
            <a:extLst>
              <a:ext uri="{FF2B5EF4-FFF2-40B4-BE49-F238E27FC236}">
                <a16:creationId xmlns:a16="http://schemas.microsoft.com/office/drawing/2014/main" id="{60525743-0964-D57F-2611-DDDB9F2B95D7}"/>
              </a:ext>
            </a:extLst>
          </p:cNvPr>
          <p:cNvSpPr txBox="1"/>
          <p:nvPr/>
        </p:nvSpPr>
        <p:spPr>
          <a:xfrm>
            <a:off x="905028" y="5596326"/>
            <a:ext cx="1319208" cy="369332"/>
          </a:xfrm>
          <a:prstGeom prst="rect">
            <a:avLst/>
          </a:prstGeom>
          <a:noFill/>
        </p:spPr>
        <p:txBody>
          <a:bodyPr wrap="square" rtlCol="0">
            <a:spAutoFit/>
          </a:bodyPr>
          <a:lstStyle/>
          <a:p>
            <a:r>
              <a:rPr lang="en-US" dirty="0">
                <a:solidFill>
                  <a:schemeClr val="bg1"/>
                </a:solidFill>
              </a:rPr>
              <a:t>Face Down</a:t>
            </a:r>
          </a:p>
        </p:txBody>
      </p:sp>
      <p:sp>
        <p:nvSpPr>
          <p:cNvPr id="23" name="文本框 22">
            <a:extLst>
              <a:ext uri="{FF2B5EF4-FFF2-40B4-BE49-F238E27FC236}">
                <a16:creationId xmlns:a16="http://schemas.microsoft.com/office/drawing/2014/main" id="{697317F9-FD00-32EC-C50B-5974A6A4A5A2}"/>
              </a:ext>
            </a:extLst>
          </p:cNvPr>
          <p:cNvSpPr txBox="1"/>
          <p:nvPr/>
        </p:nvSpPr>
        <p:spPr>
          <a:xfrm>
            <a:off x="3069583" y="5597841"/>
            <a:ext cx="972977" cy="369332"/>
          </a:xfrm>
          <a:prstGeom prst="rect">
            <a:avLst/>
          </a:prstGeom>
          <a:noFill/>
        </p:spPr>
        <p:txBody>
          <a:bodyPr wrap="square" rtlCol="0">
            <a:spAutoFit/>
          </a:bodyPr>
          <a:lstStyle/>
          <a:p>
            <a:r>
              <a:rPr lang="en-US" dirty="0">
                <a:solidFill>
                  <a:schemeClr val="bg1"/>
                </a:solidFill>
              </a:rPr>
              <a:t>Face Up</a:t>
            </a:r>
            <a:endParaRPr lang="en-GB" dirty="0">
              <a:solidFill>
                <a:schemeClr val="bg1"/>
              </a:solidFill>
            </a:endParaRPr>
          </a:p>
        </p:txBody>
      </p:sp>
      <p:sp>
        <p:nvSpPr>
          <p:cNvPr id="24" name="文本框 23">
            <a:extLst>
              <a:ext uri="{FF2B5EF4-FFF2-40B4-BE49-F238E27FC236}">
                <a16:creationId xmlns:a16="http://schemas.microsoft.com/office/drawing/2014/main" id="{CE8F89AA-C6CA-2B86-095A-9C8028F97D79}"/>
              </a:ext>
            </a:extLst>
          </p:cNvPr>
          <p:cNvSpPr txBox="1"/>
          <p:nvPr/>
        </p:nvSpPr>
        <p:spPr>
          <a:xfrm>
            <a:off x="4685362" y="5596326"/>
            <a:ext cx="2005543" cy="369332"/>
          </a:xfrm>
          <a:prstGeom prst="rect">
            <a:avLst/>
          </a:prstGeom>
          <a:noFill/>
        </p:spPr>
        <p:txBody>
          <a:bodyPr wrap="square" rtlCol="0">
            <a:spAutoFit/>
          </a:bodyPr>
          <a:lstStyle/>
          <a:p>
            <a:r>
              <a:rPr lang="en-US" dirty="0">
                <a:solidFill>
                  <a:schemeClr val="bg1"/>
                </a:solidFill>
              </a:rPr>
              <a:t>Face Up and Down</a:t>
            </a:r>
            <a:endParaRPr lang="en-GB" dirty="0">
              <a:solidFill>
                <a:schemeClr val="bg1"/>
              </a:solidFill>
            </a:endParaRPr>
          </a:p>
        </p:txBody>
      </p:sp>
      <p:sp>
        <p:nvSpPr>
          <p:cNvPr id="25" name="TextBox 8">
            <a:extLst>
              <a:ext uri="{FF2B5EF4-FFF2-40B4-BE49-F238E27FC236}">
                <a16:creationId xmlns:a16="http://schemas.microsoft.com/office/drawing/2014/main" id="{3D6EF9C5-3AB9-F14F-5390-95B0F617E8D9}"/>
              </a:ext>
            </a:extLst>
          </p:cNvPr>
          <p:cNvSpPr txBox="1"/>
          <p:nvPr/>
        </p:nvSpPr>
        <p:spPr>
          <a:xfrm>
            <a:off x="485036" y="5945676"/>
            <a:ext cx="6060325" cy="1077218"/>
          </a:xfrm>
          <a:prstGeom prst="rect">
            <a:avLst/>
          </a:prstGeom>
          <a:noFill/>
          <a:ln>
            <a:noFill/>
          </a:ln>
        </p:spPr>
        <p:txBody>
          <a:bodyPr wrap="square" rtlCol="0">
            <a:spAutoFit/>
          </a:bodyPr>
          <a:lstStyle/>
          <a:p>
            <a:pPr algn="just"/>
            <a:r>
              <a:rPr lang="en-US" altLang="zh-CN" sz="1600" dirty="0">
                <a:solidFill>
                  <a:schemeClr val="bg1"/>
                </a:solidFill>
                <a:cs typeface="Times New Roman" panose="02020603050405020304" pitchFamily="18" charset="0"/>
              </a:rPr>
              <a:t>Similarly, as a common bit could only represent 0 or 1 in binary system, a quantum bit can represent both 0 and 1 state. Represent this 0 and 1 as wave, and call 0 “Spin down”, call 1 “Spin up”, we get the basic quantum represent for a qubit.</a:t>
            </a:r>
            <a:endParaRPr lang="en-GB" sz="1600" dirty="0">
              <a:solidFill>
                <a:schemeClr val="bg1"/>
              </a:solidFill>
              <a:cs typeface="Times New Roman" panose="02020603050405020304" pitchFamily="18" charset="0"/>
            </a:endParaRPr>
          </a:p>
        </p:txBody>
      </p:sp>
      <p:grpSp>
        <p:nvGrpSpPr>
          <p:cNvPr id="35" name="组合 34">
            <a:extLst>
              <a:ext uri="{FF2B5EF4-FFF2-40B4-BE49-F238E27FC236}">
                <a16:creationId xmlns:a16="http://schemas.microsoft.com/office/drawing/2014/main" id="{711D4A8B-095F-558E-262E-DDB5DE8C0F50}"/>
              </a:ext>
            </a:extLst>
          </p:cNvPr>
          <p:cNvGrpSpPr/>
          <p:nvPr/>
        </p:nvGrpSpPr>
        <p:grpSpPr>
          <a:xfrm>
            <a:off x="4736399" y="7139603"/>
            <a:ext cx="1632739" cy="1714458"/>
            <a:chOff x="4889127" y="6832741"/>
            <a:chExt cx="2410193" cy="2513645"/>
          </a:xfrm>
        </p:grpSpPr>
        <mc:AlternateContent xmlns:mc="http://schemas.openxmlformats.org/markup-compatibility/2006">
          <mc:Choice xmlns:am3d="http://schemas.microsoft.com/office/drawing/2017/model3d" Requires="am3d">
            <p:graphicFrame>
              <p:nvGraphicFramePr>
                <p:cNvPr id="28" name="3D 模型 27" descr="Sphere">
                  <a:extLst>
                    <a:ext uri="{FF2B5EF4-FFF2-40B4-BE49-F238E27FC236}">
                      <a16:creationId xmlns:a16="http://schemas.microsoft.com/office/drawing/2014/main" id="{5ACB4FE3-8BE2-F2FE-372F-413E9E190681}"/>
                    </a:ext>
                  </a:extLst>
                </p:cNvPr>
                <p:cNvGraphicFramePr/>
                <p:nvPr>
                  <p:extLst>
                    <p:ext uri="{D42A27DB-BD31-4B8C-83A1-F6EECF244321}">
                      <p14:modId xmlns:p14="http://schemas.microsoft.com/office/powerpoint/2010/main" val="3558477262"/>
                    </p:ext>
                  </p:extLst>
                </p:nvPr>
              </p:nvGraphicFramePr>
              <p:xfrm>
                <a:off x="5157391" y="7193112"/>
                <a:ext cx="1643223" cy="1852574"/>
              </p:xfrm>
              <a:graphic>
                <a:graphicData uri="http://schemas.microsoft.com/office/drawing/2017/model3d">
                  <am3d:model3d r:embed="rId6">
                    <am3d:spPr>
                      <a:xfrm>
                        <a:off x="0" y="0"/>
                        <a:ext cx="1113170" cy="1263568"/>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7"/>
                    </am3d:raster>
                    <am3d:objViewport viewportSz="18480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模型 27" descr="Sphere">
                  <a:extLst>
                    <a:ext uri="{FF2B5EF4-FFF2-40B4-BE49-F238E27FC236}">
                      <a16:creationId xmlns:a16="http://schemas.microsoft.com/office/drawing/2014/main" id="{5ACB4FE3-8BE2-F2FE-372F-413E9E190681}"/>
                    </a:ext>
                  </a:extLst>
                </p:cNvPr>
                <p:cNvPicPr>
                  <a:picLocks noGrp="1" noRot="1" noChangeAspect="1" noMove="1" noResize="1" noEditPoints="1" noAdjustHandles="1" noChangeArrowheads="1" noChangeShapeType="1" noCrop="1"/>
                </p:cNvPicPr>
                <p:nvPr/>
              </p:nvPicPr>
              <p:blipFill>
                <a:blip r:embed="rId7"/>
                <a:stretch>
                  <a:fillRect/>
                </a:stretch>
              </p:blipFill>
              <p:spPr>
                <a:xfrm>
                  <a:off x="4918129" y="7385398"/>
                  <a:ext cx="1113170" cy="126356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9" name="3D 模型 28" descr="Red Curved arrow">
                  <a:extLst>
                    <a:ext uri="{FF2B5EF4-FFF2-40B4-BE49-F238E27FC236}">
                      <a16:creationId xmlns:a16="http://schemas.microsoft.com/office/drawing/2014/main" id="{48AA15BE-1E0E-AE55-B6D6-D92297492FE6}"/>
                    </a:ext>
                  </a:extLst>
                </p:cNvPr>
                <p:cNvGraphicFramePr>
                  <a:graphicFrameLocks noChangeAspect="1"/>
                </p:cNvGraphicFramePr>
                <p:nvPr>
                  <p:extLst>
                    <p:ext uri="{D42A27DB-BD31-4B8C-83A1-F6EECF244321}">
                      <p14:modId xmlns:p14="http://schemas.microsoft.com/office/powerpoint/2010/main" val="1991314772"/>
                    </p:ext>
                  </p:extLst>
                </p:nvPr>
              </p:nvGraphicFramePr>
              <p:xfrm rot="15094727">
                <a:off x="4405476" y="7316392"/>
                <a:ext cx="2513645" cy="1546344"/>
              </p:xfrm>
              <a:graphic>
                <a:graphicData uri="http://schemas.microsoft.com/office/drawing/2017/model3d">
                  <am3d:model3d r:embed="rId8">
                    <am3d:spPr>
                      <a:xfrm rot="15094727">
                        <a:off x="0" y="0"/>
                        <a:ext cx="1714458" cy="1047541"/>
                      </a:xfrm>
                      <a:prstGeom prst="rect">
                        <a:avLst/>
                      </a:prstGeom>
                    </am3d:spPr>
                    <am3d:camera>
                      <am3d:pos x="0" y="0" z="63210469"/>
                      <am3d:up dx="0" dy="36000000" dz="0"/>
                      <am3d:lookAt x="0" y="0" z="0"/>
                      <am3d:perspective fov="2700000"/>
                    </am3d:camera>
                    <am3d:trans>
                      <am3d:meterPerModelUnit n="2483504" d="1000000"/>
                      <am3d:preTrans dx="-899407" dy="-11281883" dz="-5598506"/>
                      <am3d:scale>
                        <am3d:sx n="1000000" d="1000000"/>
                        <am3d:sy n="1000000" d="1000000"/>
                        <am3d:sz n="1000000" d="1000000"/>
                      </am3d:scale>
                      <am3d:rot ax="804312" ay="986348" az="231524"/>
                      <am3d:postTrans dx="0" dy="0" dz="0"/>
                    </am3d:trans>
                    <am3d:raster rName="Office3DRenderer" rVer="16.0.8326">
                      <am3d:blip r:embed="rId9"/>
                    </am3d:raster>
                    <am3d:objViewport viewportSz="22755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模型 28" descr="Red Curved arrow">
                  <a:extLst>
                    <a:ext uri="{FF2B5EF4-FFF2-40B4-BE49-F238E27FC236}">
                      <a16:creationId xmlns:a16="http://schemas.microsoft.com/office/drawing/2014/main" id="{48AA15BE-1E0E-AE55-B6D6-D92297492FE6}"/>
                    </a:ext>
                  </a:extLst>
                </p:cNvPr>
                <p:cNvPicPr>
                  <a:picLocks noGrp="1" noRot="1" noChangeAspect="1" noMove="1" noResize="1" noEditPoints="1" noAdjustHandles="1" noChangeArrowheads="1" noChangeShapeType="1" noCrop="1"/>
                </p:cNvPicPr>
                <p:nvPr/>
              </p:nvPicPr>
              <p:blipFill>
                <a:blip r:embed="rId9"/>
                <a:stretch>
                  <a:fillRect/>
                </a:stretch>
              </p:blipFill>
              <p:spPr>
                <a:xfrm rot="15094727">
                  <a:off x="4402940" y="7473062"/>
                  <a:ext cx="1714458" cy="104754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0" name="3D 模型 29" descr="Light Gray Curved thick arrow">
                  <a:extLst>
                    <a:ext uri="{FF2B5EF4-FFF2-40B4-BE49-F238E27FC236}">
                      <a16:creationId xmlns:a16="http://schemas.microsoft.com/office/drawing/2014/main" id="{4E31AD2A-DFCC-864E-6BC0-533C6DD1E696}"/>
                    </a:ext>
                  </a:extLst>
                </p:cNvPr>
                <p:cNvGraphicFramePr>
                  <a:graphicFrameLocks noChangeAspect="1"/>
                </p:cNvGraphicFramePr>
                <p:nvPr>
                  <p:extLst>
                    <p:ext uri="{D42A27DB-BD31-4B8C-83A1-F6EECF244321}">
                      <p14:modId xmlns:p14="http://schemas.microsoft.com/office/powerpoint/2010/main" val="1651997457"/>
                    </p:ext>
                  </p:extLst>
                </p:nvPr>
              </p:nvGraphicFramePr>
              <p:xfrm rot="3745826">
                <a:off x="5321600" y="7226080"/>
                <a:ext cx="2347154" cy="1608287"/>
              </p:xfrm>
              <a:graphic>
                <a:graphicData uri="http://schemas.microsoft.com/office/drawing/2017/model3d">
                  <am3d:model3d r:embed="rId10">
                    <am3d:spPr>
                      <a:xfrm rot="3745826">
                        <a:off x="0" y="0"/>
                        <a:ext cx="1600901" cy="1089503"/>
                      </a:xfrm>
                      <a:prstGeom prst="rect">
                        <a:avLst/>
                      </a:prstGeom>
                    </am3d:spPr>
                    <am3d:camera>
                      <am3d:pos x="0" y="0" z="63210469"/>
                      <am3d:up dx="0" dy="36000000" dz="0"/>
                      <am3d:lookAt x="0" y="0" z="0"/>
                      <am3d:perspective fov="2700000"/>
                    </am3d:camera>
                    <am3d:trans>
                      <am3d:meterPerModelUnit n="2483504" d="1000000"/>
                      <am3d:preTrans dx="-899407" dy="-11281883" dz="-5598506"/>
                      <am3d:scale>
                        <am3d:sx n="1000000" d="1000000"/>
                        <am3d:sy n="1000000" d="1000000"/>
                        <am3d:sz n="1000000" d="1000000"/>
                      </am3d:scale>
                      <am3d:rot ax="623905" ay="-55139" az="-10107"/>
                      <am3d:postTrans dx="0" dy="0" dz="0"/>
                    </am3d:trans>
                    <am3d:raster rName="Office3DRenderer" rVer="16.0.8326">
                      <am3d:blip r:embed="rId11"/>
                    </am3d:raster>
                    <am3d:objViewport viewportSz="21345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模型 29" descr="Light Gray Curved thick arrow">
                  <a:extLst>
                    <a:ext uri="{FF2B5EF4-FFF2-40B4-BE49-F238E27FC236}">
                      <a16:creationId xmlns:a16="http://schemas.microsoft.com/office/drawing/2014/main" id="{4E31AD2A-DFCC-864E-6BC0-533C6DD1E696}"/>
                    </a:ext>
                  </a:extLst>
                </p:cNvPr>
                <p:cNvPicPr>
                  <a:picLocks noGrp="1" noRot="1" noChangeAspect="1" noMove="1" noResize="1" noEditPoints="1" noAdjustHandles="1" noChangeArrowheads="1" noChangeShapeType="1" noCrop="1"/>
                </p:cNvPicPr>
                <p:nvPr/>
              </p:nvPicPr>
              <p:blipFill>
                <a:blip r:embed="rId11"/>
                <a:stretch>
                  <a:fillRect/>
                </a:stretch>
              </p:blipFill>
              <p:spPr>
                <a:xfrm rot="3745826">
                  <a:off x="5023936" y="7411607"/>
                  <a:ext cx="1600901" cy="1089503"/>
                </a:xfrm>
                <a:prstGeom prst="rect">
                  <a:avLst/>
                </a:prstGeom>
              </p:spPr>
            </p:pic>
          </mc:Fallback>
        </mc:AlternateContent>
      </p:grpSp>
      <p:grpSp>
        <p:nvGrpSpPr>
          <p:cNvPr id="33" name="组合 32">
            <a:extLst>
              <a:ext uri="{FF2B5EF4-FFF2-40B4-BE49-F238E27FC236}">
                <a16:creationId xmlns:a16="http://schemas.microsoft.com/office/drawing/2014/main" id="{6CE6D808-6C19-370B-18FD-247B6847A109}"/>
              </a:ext>
            </a:extLst>
          </p:cNvPr>
          <p:cNvGrpSpPr/>
          <p:nvPr/>
        </p:nvGrpSpPr>
        <p:grpSpPr>
          <a:xfrm>
            <a:off x="822145" y="7137517"/>
            <a:ext cx="1261140" cy="1757002"/>
            <a:chOff x="609599" y="6823152"/>
            <a:chExt cx="1680280" cy="2578802"/>
          </a:xfrm>
        </p:grpSpPr>
        <mc:AlternateContent xmlns:mc="http://schemas.openxmlformats.org/markup-compatibility/2006">
          <mc:Choice xmlns:am3d="http://schemas.microsoft.com/office/drawing/2017/model3d" Requires="am3d">
            <p:graphicFrame>
              <p:nvGraphicFramePr>
                <p:cNvPr id="26" name="3D 模型 25" descr="Sphere">
                  <a:extLst>
                    <a:ext uri="{FF2B5EF4-FFF2-40B4-BE49-F238E27FC236}">
                      <a16:creationId xmlns:a16="http://schemas.microsoft.com/office/drawing/2014/main" id="{C1C0852B-0D13-E870-ADE5-2D6144C63A57}"/>
                    </a:ext>
                  </a:extLst>
                </p:cNvPr>
                <p:cNvGraphicFramePr/>
                <p:nvPr>
                  <p:extLst>
                    <p:ext uri="{D42A27DB-BD31-4B8C-83A1-F6EECF244321}">
                      <p14:modId xmlns:p14="http://schemas.microsoft.com/office/powerpoint/2010/main" val="2069687967"/>
                    </p:ext>
                  </p:extLst>
                </p:nvPr>
              </p:nvGraphicFramePr>
              <p:xfrm>
                <a:off x="609599" y="7389860"/>
                <a:ext cx="1643220" cy="1852574"/>
              </p:xfrm>
              <a:graphic>
                <a:graphicData uri="http://schemas.microsoft.com/office/drawing/2017/model3d">
                  <am3d:model3d r:embed="rId6">
                    <am3d:spPr>
                      <a:xfrm>
                        <a:off x="0" y="0"/>
                        <a:ext cx="1233324" cy="1262205"/>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12"/>
                    </am3d:raster>
                    <am3d:objViewport viewportSz="20922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模型 25" descr="Sphere">
                  <a:extLst>
                    <a:ext uri="{FF2B5EF4-FFF2-40B4-BE49-F238E27FC236}">
                      <a16:creationId xmlns:a16="http://schemas.microsoft.com/office/drawing/2014/main" id="{C1C0852B-0D13-E870-ADE5-2D6144C63A57}"/>
                    </a:ext>
                  </a:extLst>
                </p:cNvPr>
                <p:cNvPicPr>
                  <a:picLocks noGrp="1" noRot="1" noChangeAspect="1" noMove="1" noResize="1" noEditPoints="1" noAdjustHandles="1" noChangeArrowheads="1" noChangeShapeType="1" noCrop="1"/>
                </p:cNvPicPr>
                <p:nvPr/>
              </p:nvPicPr>
              <p:blipFill>
                <a:blip r:embed="rId12"/>
                <a:stretch>
                  <a:fillRect/>
                </a:stretch>
              </p:blipFill>
              <p:spPr>
                <a:xfrm>
                  <a:off x="822145" y="7523629"/>
                  <a:ext cx="1233324" cy="126220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1" name="3D 模型 30" descr="Red Curved arrow">
                  <a:extLst>
                    <a:ext uri="{FF2B5EF4-FFF2-40B4-BE49-F238E27FC236}">
                      <a16:creationId xmlns:a16="http://schemas.microsoft.com/office/drawing/2014/main" id="{4ADDBE68-63DE-3190-A9BB-7EF44987A300}"/>
                    </a:ext>
                  </a:extLst>
                </p:cNvPr>
                <p:cNvGraphicFramePr>
                  <a:graphicFrameLocks noChangeAspect="1"/>
                </p:cNvGraphicFramePr>
                <p:nvPr>
                  <p:extLst>
                    <p:ext uri="{D42A27DB-BD31-4B8C-83A1-F6EECF244321}">
                      <p14:modId xmlns:p14="http://schemas.microsoft.com/office/powerpoint/2010/main" val="1358581412"/>
                    </p:ext>
                  </p:extLst>
                </p:nvPr>
              </p:nvGraphicFramePr>
              <p:xfrm rot="15094727">
                <a:off x="196387" y="7308461"/>
                <a:ext cx="2578802" cy="1608183"/>
              </p:xfrm>
              <a:graphic>
                <a:graphicData uri="http://schemas.microsoft.com/office/drawing/2017/model3d">
                  <am3d:model3d r:embed="rId8">
                    <am3d:spPr>
                      <a:xfrm rot="15094727">
                        <a:off x="0" y="0"/>
                        <a:ext cx="1757002" cy="1207027"/>
                      </a:xfrm>
                      <a:prstGeom prst="rect">
                        <a:avLst/>
                      </a:prstGeom>
                    </am3d:spPr>
                    <am3d:camera>
                      <am3d:pos x="0" y="0" z="63210469"/>
                      <am3d:up dx="0" dy="36000000" dz="0"/>
                      <am3d:lookAt x="0" y="0" z="0"/>
                      <am3d:perspective fov="2700000"/>
                    </am3d:camera>
                    <am3d:trans>
                      <am3d:meterPerModelUnit n="2483504" d="1000000"/>
                      <am3d:preTrans dx="-899407" dy="-11281883" dz="-5598506"/>
                      <am3d:scale>
                        <am3d:sx n="1000000" d="1000000"/>
                        <am3d:sy n="1000000" d="1000000"/>
                        <am3d:sz n="1000000" d="1000000"/>
                      </am3d:scale>
                      <am3d:rot ax="3599919" ay="370150" az="632614"/>
                      <am3d:postTrans dx="0" dy="0" dz="0"/>
                    </am3d:trans>
                    <am3d:raster rName="Office3DRenderer" rVer="16.0.8326">
                      <am3d:blip r:embed="rId13"/>
                    </am3d:raster>
                    <am3d:objViewport viewportSz="22220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模型 30" descr="Red Curved arrow">
                  <a:extLst>
                    <a:ext uri="{FF2B5EF4-FFF2-40B4-BE49-F238E27FC236}">
                      <a16:creationId xmlns:a16="http://schemas.microsoft.com/office/drawing/2014/main" id="{4ADDBE68-63DE-3190-A9BB-7EF44987A300}"/>
                    </a:ext>
                  </a:extLst>
                </p:cNvPr>
                <p:cNvPicPr>
                  <a:picLocks noGrp="1" noRot="1" noChangeAspect="1" noMove="1" noResize="1" noEditPoints="1" noAdjustHandles="1" noChangeArrowheads="1" noChangeShapeType="1" noCrop="1"/>
                </p:cNvPicPr>
                <p:nvPr/>
              </p:nvPicPr>
              <p:blipFill>
                <a:blip r:embed="rId13"/>
                <a:stretch>
                  <a:fillRect/>
                </a:stretch>
              </p:blipFill>
              <p:spPr>
                <a:xfrm rot="15094727">
                  <a:off x="601271" y="7412504"/>
                  <a:ext cx="1757002" cy="1207027"/>
                </a:xfrm>
                <a:prstGeom prst="rect">
                  <a:avLst/>
                </a:prstGeom>
              </p:spPr>
            </p:pic>
          </mc:Fallback>
        </mc:AlternateContent>
      </p:grpSp>
      <p:grpSp>
        <p:nvGrpSpPr>
          <p:cNvPr id="34" name="组合 33">
            <a:extLst>
              <a:ext uri="{FF2B5EF4-FFF2-40B4-BE49-F238E27FC236}">
                <a16:creationId xmlns:a16="http://schemas.microsoft.com/office/drawing/2014/main" id="{1B360EAB-5134-8808-AFB6-5E10BAD5220B}"/>
              </a:ext>
            </a:extLst>
          </p:cNvPr>
          <p:cNvGrpSpPr/>
          <p:nvPr/>
        </p:nvGrpSpPr>
        <p:grpSpPr>
          <a:xfrm>
            <a:off x="2591432" y="7221892"/>
            <a:ext cx="1423038" cy="1610250"/>
            <a:chOff x="2514324" y="7060766"/>
            <a:chExt cx="2027014" cy="2217345"/>
          </a:xfrm>
        </p:grpSpPr>
        <mc:AlternateContent xmlns:mc="http://schemas.openxmlformats.org/markup-compatibility/2006">
          <mc:Choice xmlns:am3d="http://schemas.microsoft.com/office/drawing/2017/model3d" Requires="am3d">
            <p:graphicFrame>
              <p:nvGraphicFramePr>
                <p:cNvPr id="27" name="3D 模型 26" descr="Sphere">
                  <a:extLst>
                    <a:ext uri="{FF2B5EF4-FFF2-40B4-BE49-F238E27FC236}">
                      <a16:creationId xmlns:a16="http://schemas.microsoft.com/office/drawing/2014/main" id="{531256F6-E934-096D-226C-EA43551D4FA6}"/>
                    </a:ext>
                  </a:extLst>
                </p:cNvPr>
                <p:cNvGraphicFramePr/>
                <p:nvPr>
                  <p:extLst>
                    <p:ext uri="{D42A27DB-BD31-4B8C-83A1-F6EECF244321}">
                      <p14:modId xmlns:p14="http://schemas.microsoft.com/office/powerpoint/2010/main" val="3288422081"/>
                    </p:ext>
                  </p:extLst>
                </p:nvPr>
              </p:nvGraphicFramePr>
              <p:xfrm>
                <a:off x="2790754" y="7312014"/>
                <a:ext cx="1643223" cy="1852574"/>
              </p:xfrm>
              <a:graphic>
                <a:graphicData uri="http://schemas.microsoft.com/office/drawing/2017/model3d">
                  <am3d:model3d r:embed="rId6">
                    <am3d:spPr>
                      <a:xfrm>
                        <a:off x="0" y="0"/>
                        <a:ext cx="1153603" cy="1345351"/>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14"/>
                    </am3d:raster>
                    <am3d:objViewport viewportSz="19446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模型 26" descr="Sphere">
                  <a:extLst>
                    <a:ext uri="{FF2B5EF4-FFF2-40B4-BE49-F238E27FC236}">
                      <a16:creationId xmlns:a16="http://schemas.microsoft.com/office/drawing/2014/main" id="{531256F6-E934-096D-226C-EA43551D4FA6}"/>
                    </a:ext>
                  </a:extLst>
                </p:cNvPr>
                <p:cNvPicPr>
                  <a:picLocks noGrp="1" noRot="1" noChangeAspect="1" noMove="1" noResize="1" noEditPoints="1" noAdjustHandles="1" noChangeArrowheads="1" noChangeShapeType="1" noCrop="1"/>
                </p:cNvPicPr>
                <p:nvPr/>
              </p:nvPicPr>
              <p:blipFill>
                <a:blip r:embed="rId14"/>
                <a:stretch>
                  <a:fillRect/>
                </a:stretch>
              </p:blipFill>
              <p:spPr>
                <a:xfrm>
                  <a:off x="2785496" y="7404350"/>
                  <a:ext cx="1153603" cy="134535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2" name="3D 模型 31" descr="Light Gray Curved thick arrow">
                  <a:extLst>
                    <a:ext uri="{FF2B5EF4-FFF2-40B4-BE49-F238E27FC236}">
                      <a16:creationId xmlns:a16="http://schemas.microsoft.com/office/drawing/2014/main" id="{1276F5AE-65DF-DEBD-FE56-631BB7D5AC24}"/>
                    </a:ext>
                  </a:extLst>
                </p:cNvPr>
                <p:cNvGraphicFramePr>
                  <a:graphicFrameLocks noChangeAspect="1"/>
                </p:cNvGraphicFramePr>
                <p:nvPr>
                  <p:extLst>
                    <p:ext uri="{D42A27DB-BD31-4B8C-83A1-F6EECF244321}">
                      <p14:modId xmlns:p14="http://schemas.microsoft.com/office/powerpoint/2010/main" val="1661249978"/>
                    </p:ext>
                  </p:extLst>
                </p:nvPr>
              </p:nvGraphicFramePr>
              <p:xfrm rot="2230267">
                <a:off x="2514324" y="7060766"/>
                <a:ext cx="2027014" cy="2217345"/>
              </p:xfrm>
              <a:graphic>
                <a:graphicData uri="http://schemas.microsoft.com/office/drawing/2017/model3d">
                  <am3d:model3d r:embed="rId10">
                    <am3d:spPr>
                      <a:xfrm rot="2230267">
                        <a:off x="0" y="0"/>
                        <a:ext cx="1423038" cy="1610250"/>
                      </a:xfrm>
                      <a:prstGeom prst="rect">
                        <a:avLst/>
                      </a:prstGeom>
                    </am3d:spPr>
                    <am3d:camera>
                      <am3d:pos x="0" y="0" z="63210469"/>
                      <am3d:up dx="0" dy="36000000" dz="0"/>
                      <am3d:lookAt x="0" y="0" z="0"/>
                      <am3d:perspective fov="2700000"/>
                    </am3d:camera>
                    <am3d:trans>
                      <am3d:meterPerModelUnit n="2483504" d="1000000"/>
                      <am3d:preTrans dx="-899407" dy="-11281883" dz="-5598506"/>
                      <am3d:scale>
                        <am3d:sx n="1000000" d="1000000"/>
                        <am3d:sy n="1000000" d="1000000"/>
                        <am3d:sz n="1000000" d="1000000"/>
                      </am3d:scale>
                      <am3d:rot ax="3118588" ay="-1146411" az="-1362849"/>
                      <am3d:postTrans dx="0" dy="0" dz="0"/>
                    </am3d:trans>
                    <am3d:raster rName="Office3DRenderer" rVer="16.0.8326">
                      <am3d:blip r:embed="rId15"/>
                    </am3d:raster>
                    <am3d:objViewport viewportSz="22120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 name="3D 模型 31" descr="Light Gray Curved thick arrow">
                  <a:extLst>
                    <a:ext uri="{FF2B5EF4-FFF2-40B4-BE49-F238E27FC236}">
                      <a16:creationId xmlns:a16="http://schemas.microsoft.com/office/drawing/2014/main" id="{1276F5AE-65DF-DEBD-FE56-631BB7D5AC24}"/>
                    </a:ext>
                  </a:extLst>
                </p:cNvPr>
                <p:cNvPicPr>
                  <a:picLocks noGrp="1" noRot="1" noChangeAspect="1" noMove="1" noResize="1" noEditPoints="1" noAdjustHandles="1" noChangeArrowheads="1" noChangeShapeType="1" noCrop="1"/>
                </p:cNvPicPr>
                <p:nvPr/>
              </p:nvPicPr>
              <p:blipFill>
                <a:blip r:embed="rId15"/>
                <a:stretch>
                  <a:fillRect/>
                </a:stretch>
              </p:blipFill>
              <p:spPr>
                <a:xfrm rot="2230267">
                  <a:off x="2591432" y="7221892"/>
                  <a:ext cx="1423038" cy="1610250"/>
                </a:xfrm>
                <a:prstGeom prst="rect">
                  <a:avLst/>
                </a:prstGeom>
              </p:spPr>
            </p:pic>
          </mc:Fallback>
        </mc:AlternateContent>
      </p:grpSp>
      <p:sp>
        <p:nvSpPr>
          <p:cNvPr id="36" name="文本框 35">
            <a:extLst>
              <a:ext uri="{FF2B5EF4-FFF2-40B4-BE49-F238E27FC236}">
                <a16:creationId xmlns:a16="http://schemas.microsoft.com/office/drawing/2014/main" id="{67EFB081-E7F6-E321-667C-5427AA9EC748}"/>
              </a:ext>
            </a:extLst>
          </p:cNvPr>
          <p:cNvSpPr txBox="1"/>
          <p:nvPr/>
        </p:nvSpPr>
        <p:spPr>
          <a:xfrm>
            <a:off x="915560" y="9038691"/>
            <a:ext cx="944954" cy="369332"/>
          </a:xfrm>
          <a:prstGeom prst="rect">
            <a:avLst/>
          </a:prstGeom>
          <a:noFill/>
        </p:spPr>
        <p:txBody>
          <a:bodyPr wrap="square" rtlCol="0">
            <a:spAutoFit/>
          </a:bodyPr>
          <a:lstStyle/>
          <a:p>
            <a:r>
              <a:rPr lang="en-US" dirty="0">
                <a:solidFill>
                  <a:schemeClr val="bg1"/>
                </a:solidFill>
              </a:rPr>
              <a:t>Spin Up</a:t>
            </a:r>
          </a:p>
        </p:txBody>
      </p:sp>
      <p:sp>
        <p:nvSpPr>
          <p:cNvPr id="37" name="文本框 36">
            <a:extLst>
              <a:ext uri="{FF2B5EF4-FFF2-40B4-BE49-F238E27FC236}">
                <a16:creationId xmlns:a16="http://schemas.microsoft.com/office/drawing/2014/main" id="{DD33B434-480C-36B1-E54B-2B29ED4C0AD9}"/>
              </a:ext>
            </a:extLst>
          </p:cNvPr>
          <p:cNvSpPr txBox="1"/>
          <p:nvPr/>
        </p:nvSpPr>
        <p:spPr>
          <a:xfrm>
            <a:off x="2801743" y="9020318"/>
            <a:ext cx="1423038" cy="369332"/>
          </a:xfrm>
          <a:prstGeom prst="rect">
            <a:avLst/>
          </a:prstGeom>
          <a:noFill/>
        </p:spPr>
        <p:txBody>
          <a:bodyPr wrap="square" rtlCol="0">
            <a:spAutoFit/>
          </a:bodyPr>
          <a:lstStyle/>
          <a:p>
            <a:r>
              <a:rPr lang="en-US" dirty="0">
                <a:solidFill>
                  <a:schemeClr val="bg1"/>
                </a:solidFill>
              </a:rPr>
              <a:t>Spin Down</a:t>
            </a:r>
            <a:endParaRPr lang="en-GB" dirty="0">
              <a:solidFill>
                <a:schemeClr val="bg1"/>
              </a:solidFill>
            </a:endParaRPr>
          </a:p>
        </p:txBody>
      </p:sp>
      <p:sp>
        <p:nvSpPr>
          <p:cNvPr id="38" name="文本框 37">
            <a:extLst>
              <a:ext uri="{FF2B5EF4-FFF2-40B4-BE49-F238E27FC236}">
                <a16:creationId xmlns:a16="http://schemas.microsoft.com/office/drawing/2014/main" id="{6A58DD7E-1953-99B9-F42D-0EBA197441AC}"/>
              </a:ext>
            </a:extLst>
          </p:cNvPr>
          <p:cNvSpPr txBox="1"/>
          <p:nvPr/>
        </p:nvSpPr>
        <p:spPr>
          <a:xfrm>
            <a:off x="4668151" y="9038599"/>
            <a:ext cx="2005543" cy="369332"/>
          </a:xfrm>
          <a:prstGeom prst="rect">
            <a:avLst/>
          </a:prstGeom>
          <a:noFill/>
        </p:spPr>
        <p:txBody>
          <a:bodyPr wrap="square" rtlCol="0">
            <a:spAutoFit/>
          </a:bodyPr>
          <a:lstStyle/>
          <a:p>
            <a:r>
              <a:rPr lang="en-US" dirty="0">
                <a:solidFill>
                  <a:schemeClr val="bg1"/>
                </a:solidFill>
              </a:rPr>
              <a:t>Superposition state</a:t>
            </a:r>
            <a:endParaRPr lang="en-GB" dirty="0">
              <a:solidFill>
                <a:schemeClr val="bg1"/>
              </a:solidFill>
            </a:endParaRPr>
          </a:p>
        </p:txBody>
      </p:sp>
      <p:sp>
        <p:nvSpPr>
          <p:cNvPr id="40" name="TextBox 8">
            <a:extLst>
              <a:ext uri="{FF2B5EF4-FFF2-40B4-BE49-F238E27FC236}">
                <a16:creationId xmlns:a16="http://schemas.microsoft.com/office/drawing/2014/main" id="{96FFEA6C-4A4B-C85D-8C23-F7A9B8B23BAB}"/>
              </a:ext>
            </a:extLst>
          </p:cNvPr>
          <p:cNvSpPr txBox="1"/>
          <p:nvPr/>
        </p:nvSpPr>
        <p:spPr>
          <a:xfrm>
            <a:off x="485036" y="9544036"/>
            <a:ext cx="6060325" cy="2308324"/>
          </a:xfrm>
          <a:prstGeom prst="rect">
            <a:avLst/>
          </a:prstGeom>
          <a:noFill/>
          <a:ln>
            <a:noFill/>
          </a:ln>
        </p:spPr>
        <p:txBody>
          <a:bodyPr wrap="square" rtlCol="0">
            <a:spAutoFit/>
          </a:bodyPr>
          <a:lstStyle/>
          <a:p>
            <a:pPr algn="just"/>
            <a:r>
              <a:rPr lang="en-US" altLang="zh-CN" sz="1600" dirty="0">
                <a:solidFill>
                  <a:schemeClr val="bg1"/>
                </a:solidFill>
                <a:cs typeface="Times New Roman" panose="02020603050405020304" pitchFamily="18" charset="0"/>
              </a:rPr>
              <a:t>The property of qubit enables it to contain more information than a classic bit. It has been given a huge perspective in further usage. One typical is the storage. Comparing to 2 classic bits which can store 2×2 bits of message, 2 qubits can store 2 2 bits of message with the combination [up, up], [up, down], [down, up], [down, down]. The advantage of using qubits overkills classic bits as the number of calculating units increase. Quantum Supremacy is used to describe this huge difference in performance, even though currently there is no generally accepted evidence for which association has proven this idea.</a:t>
            </a:r>
            <a:endParaRPr lang="en-GB" sz="1600" dirty="0">
              <a:solidFill>
                <a:schemeClr val="bg1"/>
              </a:solidFill>
              <a:cs typeface="Times New Roman" panose="02020603050405020304" pitchFamily="18" charset="0"/>
            </a:endParaRPr>
          </a:p>
        </p:txBody>
      </p:sp>
      <p:grpSp>
        <p:nvGrpSpPr>
          <p:cNvPr id="13" name="组合 12">
            <a:extLst>
              <a:ext uri="{FF2B5EF4-FFF2-40B4-BE49-F238E27FC236}">
                <a16:creationId xmlns:a16="http://schemas.microsoft.com/office/drawing/2014/main" id="{3A99CD24-074F-271E-5C06-F170FE7B2E7A}"/>
              </a:ext>
            </a:extLst>
          </p:cNvPr>
          <p:cNvGrpSpPr/>
          <p:nvPr/>
        </p:nvGrpSpPr>
        <p:grpSpPr>
          <a:xfrm>
            <a:off x="7081324" y="2270680"/>
            <a:ext cx="13877062" cy="11523129"/>
            <a:chOff x="7268107" y="2525486"/>
            <a:chExt cx="13358497" cy="11523129"/>
          </a:xfrm>
          <a:solidFill>
            <a:schemeClr val="accent1">
              <a:lumMod val="50000"/>
            </a:schemeClr>
          </a:solidFill>
        </p:grpSpPr>
        <p:grpSp>
          <p:nvGrpSpPr>
            <p:cNvPr id="8" name="组合 7">
              <a:extLst>
                <a:ext uri="{FF2B5EF4-FFF2-40B4-BE49-F238E27FC236}">
                  <a16:creationId xmlns:a16="http://schemas.microsoft.com/office/drawing/2014/main" id="{1FB51F13-6FA7-2E05-C08C-04815D834BF3}"/>
                </a:ext>
              </a:extLst>
            </p:cNvPr>
            <p:cNvGrpSpPr/>
            <p:nvPr/>
          </p:nvGrpSpPr>
          <p:grpSpPr>
            <a:xfrm>
              <a:off x="7268107" y="2525486"/>
              <a:ext cx="13358497" cy="11523129"/>
              <a:chOff x="5644909" y="5431234"/>
              <a:chExt cx="10450582" cy="9531621"/>
            </a:xfrm>
            <a:grpFill/>
          </p:grpSpPr>
          <p:sp>
            <p:nvSpPr>
              <p:cNvPr id="41" name="矩形: 圆角 40">
                <a:extLst>
                  <a:ext uri="{FF2B5EF4-FFF2-40B4-BE49-F238E27FC236}">
                    <a16:creationId xmlns:a16="http://schemas.microsoft.com/office/drawing/2014/main" id="{5C92E844-D060-CE0E-A70F-14709E31392E}"/>
                  </a:ext>
                </a:extLst>
              </p:cNvPr>
              <p:cNvSpPr/>
              <p:nvPr/>
            </p:nvSpPr>
            <p:spPr>
              <a:xfrm>
                <a:off x="5644909" y="5431234"/>
                <a:ext cx="10450582" cy="9531621"/>
              </a:xfrm>
              <a:prstGeom prst="roundRect">
                <a:avLst>
                  <a:gd name="adj" fmla="val 5164"/>
                </a:avLst>
              </a:prstGeom>
              <a:solidFill>
                <a:schemeClr val="accent1">
                  <a:lumMod val="75000"/>
                  <a:alpha val="69000"/>
                </a:schemeClr>
              </a:solidFill>
              <a:ln w="12700">
                <a:solidFill>
                  <a:schemeClr val="accent1">
                    <a:shade val="15000"/>
                  </a:schemeClr>
                </a:solidFill>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文本框 42">
                <a:extLst>
                  <a:ext uri="{FF2B5EF4-FFF2-40B4-BE49-F238E27FC236}">
                    <a16:creationId xmlns:a16="http://schemas.microsoft.com/office/drawing/2014/main" id="{EDAFE230-5356-7CF4-6D2E-B5B822073CA2}"/>
                  </a:ext>
                </a:extLst>
              </p:cNvPr>
              <p:cNvSpPr txBox="1"/>
              <p:nvPr/>
            </p:nvSpPr>
            <p:spPr>
              <a:xfrm>
                <a:off x="11529075" y="5756556"/>
                <a:ext cx="3665036" cy="763754"/>
              </a:xfrm>
              <a:prstGeom prst="rect">
                <a:avLst/>
              </a:prstGeom>
              <a:noFill/>
            </p:spPr>
            <p:txBody>
              <a:bodyPr wrap="square" rtlCol="0">
                <a:spAutoFit/>
              </a:bodyPr>
              <a:lstStyle/>
              <a:p>
                <a:r>
                  <a:rPr lang="en-GB" sz="3600" b="1" dirty="0">
                    <a:ln w="12700">
                      <a:solidFill>
                        <a:schemeClr val="accent5"/>
                      </a:solidFill>
                      <a:prstDash val="solid"/>
                    </a:ln>
                    <a:solidFill>
                      <a:schemeClr val="accent6">
                        <a:lumMod val="60000"/>
                        <a:lumOff val="40000"/>
                      </a:schemeClr>
                    </a:solidFill>
                  </a:rPr>
                  <a:t>Optical Bloch Equation</a:t>
                </a:r>
              </a:p>
              <a:p>
                <a:r>
                  <a:rPr lang="en-GB" b="1" dirty="0">
                    <a:ln w="12700">
                      <a:solidFill>
                        <a:schemeClr val="accent5"/>
                      </a:solidFill>
                      <a:prstDash val="solid"/>
                    </a:ln>
                    <a:solidFill>
                      <a:schemeClr val="accent6">
                        <a:lumMod val="60000"/>
                        <a:lumOff val="40000"/>
                      </a:schemeClr>
                    </a:solidFill>
                  </a:rPr>
                  <a:t>					   --numerical solution</a:t>
                </a:r>
              </a:p>
            </p:txBody>
          </p:sp>
          <p:sp>
            <p:nvSpPr>
              <p:cNvPr id="44" name="文本框 43">
                <a:extLst>
                  <a:ext uri="{FF2B5EF4-FFF2-40B4-BE49-F238E27FC236}">
                    <a16:creationId xmlns:a16="http://schemas.microsoft.com/office/drawing/2014/main" id="{77B4B24E-D4C9-080E-57F5-0FFFD8D58CFC}"/>
                  </a:ext>
                </a:extLst>
              </p:cNvPr>
              <p:cNvSpPr txBox="1"/>
              <p:nvPr/>
            </p:nvSpPr>
            <p:spPr>
              <a:xfrm>
                <a:off x="5916156" y="6639720"/>
                <a:ext cx="4671644" cy="2367635"/>
              </a:xfrm>
              <a:prstGeom prst="rect">
                <a:avLst/>
              </a:prstGeom>
              <a:noFill/>
            </p:spPr>
            <p:txBody>
              <a:bodyPr wrap="square" rtlCol="0">
                <a:spAutoFit/>
              </a:bodyPr>
              <a:lstStyle/>
              <a:p>
                <a:pPr algn="just"/>
                <a:r>
                  <a:rPr lang="en-US" altLang="zh-CN" dirty="0">
                    <a:solidFill>
                      <a:schemeClr val="bg1"/>
                    </a:solidFill>
                    <a:cs typeface="Times New Roman" panose="02020603050405020304" pitchFamily="18" charset="0"/>
                  </a:rPr>
                  <a:t>Monte Carlo simulation is a way to simulate a random phenomenon. It has been regarded as one of the best way do describe random phenomenon using classical way. The key features of this simulation is comparison, iteration, .At a specific time, a random number is generated, and one comparison is made due to some rules. After the comparison, the function steps to the next time after a short period δt. A complete evolution is shown in the flowchart. The hole Monte Carlo simulation is the repetition of these steps, and a typical trajectory of a single particle is shown below in Fig 1.</a:t>
                </a:r>
                <a:endParaRPr lang="en-GB" dirty="0">
                  <a:solidFill>
                    <a:schemeClr val="bg1"/>
                  </a:solidFill>
                  <a:cs typeface="Times New Roman" panose="02020603050405020304" pitchFamily="18" charset="0"/>
                </a:endParaRPr>
              </a:p>
            </p:txBody>
          </p:sp>
          <p:sp>
            <p:nvSpPr>
              <p:cNvPr id="45" name="文本框 44">
                <a:extLst>
                  <a:ext uri="{FF2B5EF4-FFF2-40B4-BE49-F238E27FC236}">
                    <a16:creationId xmlns:a16="http://schemas.microsoft.com/office/drawing/2014/main" id="{CF630FA6-99E1-7C29-3B72-9756123178A3}"/>
                  </a:ext>
                </a:extLst>
              </p:cNvPr>
              <p:cNvSpPr txBox="1"/>
              <p:nvPr/>
            </p:nvSpPr>
            <p:spPr>
              <a:xfrm>
                <a:off x="10991428" y="6661326"/>
                <a:ext cx="4740336" cy="3767850"/>
              </a:xfrm>
              <a:prstGeom prst="rect">
                <a:avLst/>
              </a:prstGeom>
              <a:noFill/>
            </p:spPr>
            <p:txBody>
              <a:bodyPr wrap="square" rtlCol="0">
                <a:spAutoFit/>
              </a:bodyPr>
              <a:lstStyle/>
              <a:p>
                <a:pPr algn="just">
                  <a:spcAft>
                    <a:spcPts val="1200"/>
                  </a:spcAft>
                </a:pPr>
                <a:r>
                  <a:rPr lang="en-US" altLang="zh-CN" dirty="0">
                    <a:solidFill>
                      <a:schemeClr val="bg1"/>
                    </a:solidFill>
                    <a:cs typeface="Times New Roman" panose="02020603050405020304" pitchFamily="18" charset="0"/>
                  </a:rPr>
                  <a:t>Optical Bloch equation is the analytical way to calculate the evolution of the particles. In this circumstance it was used as a comparison to the Monte Carlo way, examining its reliability. </a:t>
                </a:r>
              </a:p>
              <a:p>
                <a:pPr algn="just">
                  <a:spcAft>
                    <a:spcPts val="1200"/>
                  </a:spcAft>
                </a:pPr>
                <a:r>
                  <a:rPr lang="en-GB" dirty="0">
                    <a:solidFill>
                      <a:schemeClr val="bg1"/>
                    </a:solidFill>
                    <a:cs typeface="Times New Roman" panose="02020603050405020304" pitchFamily="18" charset="0"/>
                  </a:rPr>
                  <a:t>The comparison of Monte Carlo(blue line, with sum of 1000 particles) and Optical Bloch Equation(green lane) is shown below in  Fig 2. The result for both lines shows a great fit with difference fluctuating within 3%. Most differences lay in 1% error as expected, showing a strong reliability for Monte Carlo algorithm. </a:t>
                </a:r>
              </a:p>
              <a:p>
                <a:pPr algn="just">
                  <a:spcAft>
                    <a:spcPts val="1200"/>
                  </a:spcAft>
                </a:pPr>
                <a:r>
                  <a:rPr lang="en-GB" dirty="0">
                    <a:solidFill>
                      <a:schemeClr val="bg1"/>
                    </a:solidFill>
                    <a:cs typeface="Times New Roman" panose="02020603050405020304" pitchFamily="18" charset="0"/>
                  </a:rPr>
                  <a:t>Once we prove that the Monte Carlo simulation is trustable, we could simplify plenty of questions into simulation, rather than calculation. This is a better realization that it simplifies the condition required, replaced by millions of trials. It also provides a way for computers to improve the parameters by themselves, which leads to the combination with machine learning, that would make research efficient and convenient. </a:t>
                </a:r>
              </a:p>
            </p:txBody>
          </p:sp>
          <p:pic>
            <p:nvPicPr>
              <p:cNvPr id="47" name="图片 46" descr="图形用户界面, 图表, 折线图&#10;&#10;描述已自动生成">
                <a:extLst>
                  <a:ext uri="{FF2B5EF4-FFF2-40B4-BE49-F238E27FC236}">
                    <a16:creationId xmlns:a16="http://schemas.microsoft.com/office/drawing/2014/main" id="{4F1BBAA6-79A5-CA33-0242-F8590267DA5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991425" y="10437095"/>
                <a:ext cx="4740336" cy="3099100"/>
              </a:xfrm>
              <a:prstGeom prst="rect">
                <a:avLst/>
              </a:prstGeom>
              <a:grpFill/>
            </p:spPr>
          </p:pic>
          <p:graphicFrame>
            <p:nvGraphicFramePr>
              <p:cNvPr id="3" name="图示 2">
                <a:extLst>
                  <a:ext uri="{FF2B5EF4-FFF2-40B4-BE49-F238E27FC236}">
                    <a16:creationId xmlns:a16="http://schemas.microsoft.com/office/drawing/2014/main" id="{27858E92-CEF1-EB2E-B5B5-053EC28D3754}"/>
                  </a:ext>
                </a:extLst>
              </p:cNvPr>
              <p:cNvGraphicFramePr/>
              <p:nvPr>
                <p:extLst>
                  <p:ext uri="{D42A27DB-BD31-4B8C-83A1-F6EECF244321}">
                    <p14:modId xmlns:p14="http://schemas.microsoft.com/office/powerpoint/2010/main" val="221613772"/>
                  </p:ext>
                </p:extLst>
              </p:nvPr>
            </p:nvGraphicFramePr>
            <p:xfrm>
              <a:off x="6002981" y="9073289"/>
              <a:ext cx="4584819" cy="289709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sp>
          <p:nvSpPr>
            <p:cNvPr id="2" name="矩形 1">
              <a:extLst>
                <a:ext uri="{FF2B5EF4-FFF2-40B4-BE49-F238E27FC236}">
                  <a16:creationId xmlns:a16="http://schemas.microsoft.com/office/drawing/2014/main" id="{A9B43410-D062-A506-A294-845A091B71E7}"/>
                </a:ext>
              </a:extLst>
            </p:cNvPr>
            <p:cNvSpPr/>
            <p:nvPr/>
          </p:nvSpPr>
          <p:spPr>
            <a:xfrm>
              <a:off x="7344224" y="2847726"/>
              <a:ext cx="6623742" cy="1077218"/>
            </a:xfrm>
            <a:prstGeom prst="rect">
              <a:avLst/>
            </a:prstGeom>
            <a:noFill/>
          </p:spPr>
          <p:txBody>
            <a:bodyPr wrap="square" lIns="91440" tIns="45720" rIns="91440" bIns="45720">
              <a:spAutoFit/>
            </a:bodyPr>
            <a:lstStyle/>
            <a:p>
              <a:pPr algn="ctr"/>
              <a:r>
                <a:rPr lang="en-GB" sz="4000" b="1" cap="none" spc="0" dirty="0">
                  <a:ln w="6600">
                    <a:solidFill>
                      <a:schemeClr val="accent2"/>
                    </a:solidFill>
                    <a:prstDash val="solid"/>
                  </a:ln>
                  <a:solidFill>
                    <a:srgbClr val="FFFFFF"/>
                  </a:solidFill>
                  <a:effectLst>
                    <a:outerShdw dist="38100" dir="2700000" algn="tl" rotWithShape="0">
                      <a:schemeClr val="accent2"/>
                    </a:outerShdw>
                  </a:effectLst>
                </a:rPr>
                <a:t>Monte Carlo Algorithm</a:t>
              </a:r>
            </a:p>
            <a:p>
              <a:pPr algn="ctr"/>
              <a:r>
                <a:rPr lang="en-GB" sz="2400" b="1" cap="none" spc="0" dirty="0">
                  <a:ln w="6600">
                    <a:solidFill>
                      <a:schemeClr val="accent2"/>
                    </a:solidFill>
                    <a:prstDash val="solid"/>
                  </a:ln>
                  <a:solidFill>
                    <a:srgbClr val="FFFFFF"/>
                  </a:solidFill>
                  <a:effectLst>
                    <a:outerShdw dist="38100" dir="2700000" algn="tl" rotWithShape="0">
                      <a:schemeClr val="accent2"/>
                    </a:outerShdw>
                  </a:effectLst>
                </a:rPr>
                <a:t>							--simulation</a:t>
              </a:r>
            </a:p>
          </p:txBody>
        </p:sp>
      </p:grpSp>
      <p:sp>
        <p:nvSpPr>
          <p:cNvPr id="39" name="文本框 38">
            <a:extLst>
              <a:ext uri="{FF2B5EF4-FFF2-40B4-BE49-F238E27FC236}">
                <a16:creationId xmlns:a16="http://schemas.microsoft.com/office/drawing/2014/main" id="{6BFE2368-7D69-168D-C6D1-E85D034E467C}"/>
              </a:ext>
            </a:extLst>
          </p:cNvPr>
          <p:cNvSpPr txBox="1"/>
          <p:nvPr/>
        </p:nvSpPr>
        <p:spPr>
          <a:xfrm>
            <a:off x="14180827" y="12211665"/>
            <a:ext cx="5965722" cy="1200329"/>
          </a:xfrm>
          <a:prstGeom prst="rect">
            <a:avLst/>
          </a:prstGeom>
          <a:noFill/>
        </p:spPr>
        <p:txBody>
          <a:bodyPr wrap="square" rtlCol="0">
            <a:spAutoFit/>
          </a:bodyPr>
          <a:lstStyle/>
          <a:p>
            <a:r>
              <a:rPr lang="en-GB" dirty="0">
                <a:solidFill>
                  <a:schemeClr val="bg1"/>
                </a:solidFill>
              </a:rPr>
              <a:t>Fig 1(left): The probability of a single particle during such period of experiment time.</a:t>
            </a:r>
          </a:p>
          <a:p>
            <a:r>
              <a:rPr lang="en-GB" dirty="0">
                <a:solidFill>
                  <a:schemeClr val="bg1"/>
                </a:solidFill>
              </a:rPr>
              <a:t>Fig 2(top): The comparison of 1000 particles' cumulated population </a:t>
            </a:r>
          </a:p>
        </p:txBody>
      </p:sp>
      <p:pic>
        <p:nvPicPr>
          <p:cNvPr id="51" name="图片 50">
            <a:extLst>
              <a:ext uri="{FF2B5EF4-FFF2-40B4-BE49-F238E27FC236}">
                <a16:creationId xmlns:a16="http://schemas.microsoft.com/office/drawing/2014/main" id="{71A19386-DA5D-596B-67AA-D071AECF8B67}"/>
              </a:ext>
            </a:extLst>
          </p:cNvPr>
          <p:cNvPicPr>
            <a:picLocks noChangeAspect="1"/>
          </p:cNvPicPr>
          <p:nvPr/>
        </p:nvPicPr>
        <p:blipFill>
          <a:blip r:embed="rId22"/>
          <a:stretch>
            <a:fillRect/>
          </a:stretch>
        </p:blipFill>
        <p:spPr>
          <a:xfrm>
            <a:off x="7556979" y="10343195"/>
            <a:ext cx="6099556" cy="3049778"/>
          </a:xfrm>
          <a:prstGeom prst="rect">
            <a:avLst/>
          </a:prstGeom>
        </p:spPr>
      </p:pic>
      <p:sp>
        <p:nvSpPr>
          <p:cNvPr id="53" name="矩形 52">
            <a:extLst>
              <a:ext uri="{FF2B5EF4-FFF2-40B4-BE49-F238E27FC236}">
                <a16:creationId xmlns:a16="http://schemas.microsoft.com/office/drawing/2014/main" id="{14E46B5F-3AAE-9A7A-835E-B179B7400B28}"/>
              </a:ext>
            </a:extLst>
          </p:cNvPr>
          <p:cNvSpPr/>
          <p:nvPr/>
        </p:nvSpPr>
        <p:spPr>
          <a:xfrm>
            <a:off x="735781" y="2403858"/>
            <a:ext cx="5640580" cy="707886"/>
          </a:xfrm>
          <a:prstGeom prst="rect">
            <a:avLst/>
          </a:prstGeom>
          <a:noFill/>
        </p:spPr>
        <p:txBody>
          <a:bodyPr wrap="square" lIns="91440" tIns="45720" rIns="91440" bIns="45720">
            <a:spAutoFit/>
          </a:bodyPr>
          <a:lstStyle/>
          <a:p>
            <a:pPr algn="ctr"/>
            <a:r>
              <a:rPr lang="en-US" altLang="zh-CN"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cs typeface="Times New Roman" panose="02020603050405020304" pitchFamily="18" charset="0"/>
              </a:rPr>
              <a:t>What is Qubit</a:t>
            </a:r>
            <a:endParaRPr lang="en-GB"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54" name="矩形 53">
            <a:extLst>
              <a:ext uri="{FF2B5EF4-FFF2-40B4-BE49-F238E27FC236}">
                <a16:creationId xmlns:a16="http://schemas.microsoft.com/office/drawing/2014/main" id="{F09BCB32-58EC-7D7C-58E7-63CF3F77DE15}"/>
              </a:ext>
            </a:extLst>
          </p:cNvPr>
          <p:cNvSpPr/>
          <p:nvPr/>
        </p:nvSpPr>
        <p:spPr>
          <a:xfrm>
            <a:off x="633102" y="12249785"/>
            <a:ext cx="5824543" cy="46166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2400" b="1" cap="none" spc="0" dirty="0">
                <a:ln/>
                <a:solidFill>
                  <a:schemeClr val="accent4"/>
                </a:solidFill>
                <a:effectLst/>
                <a:cs typeface="Times New Roman" panose="02020603050405020304" pitchFamily="18" charset="0"/>
              </a:rPr>
              <a:t>How to simulate a qubit in classic computer:</a:t>
            </a:r>
            <a:endParaRPr lang="en-GB" sz="2400" b="1" cap="none" spc="0" dirty="0">
              <a:ln/>
              <a:solidFill>
                <a:schemeClr val="accent4"/>
              </a:solidFill>
              <a:effectLst/>
            </a:endParaRPr>
          </a:p>
        </p:txBody>
      </p:sp>
    </p:spTree>
    <p:extLst>
      <p:ext uri="{BB962C8B-B14F-4D97-AF65-F5344CB8AC3E}">
        <p14:creationId xmlns:p14="http://schemas.microsoft.com/office/powerpoint/2010/main" val="37695703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969</Words>
  <Application>Microsoft Office PowerPoint</Application>
  <PresentationFormat>自定义</PresentationFormat>
  <Paragraphs>34</Paragraphs>
  <Slides>1</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vt:i4>
      </vt:variant>
    </vt:vector>
  </HeadingPairs>
  <TitlesOfParts>
    <vt:vector size="5" baseType="lpstr">
      <vt:lpstr>Arial</vt:lpstr>
      <vt:lpstr>Calibri</vt:lpstr>
      <vt:lpstr>Calibri Light</vt:lpstr>
      <vt:lpstr>Office Theme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Zhejun</dc:creator>
  <cp:lastModifiedBy>Li Zhejun</cp:lastModifiedBy>
  <cp:revision>13</cp:revision>
  <dcterms:created xsi:type="dcterms:W3CDTF">2023-11-01T00:56:43Z</dcterms:created>
  <dcterms:modified xsi:type="dcterms:W3CDTF">2023-11-30T21:56:17Z</dcterms:modified>
</cp:coreProperties>
</file>